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8"/>
  </p:notesMasterIdLst>
  <p:handoutMasterIdLst>
    <p:handoutMasterId r:id="rId39"/>
  </p:handoutMasterIdLst>
  <p:sldIdLst>
    <p:sldId id="256" r:id="rId3"/>
    <p:sldId id="2147470041" r:id="rId4"/>
    <p:sldId id="2076137504" r:id="rId5"/>
    <p:sldId id="2147470042" r:id="rId6"/>
    <p:sldId id="2147470057" r:id="rId7"/>
    <p:sldId id="265" r:id="rId8"/>
    <p:sldId id="2147470048" r:id="rId9"/>
    <p:sldId id="2147470043" r:id="rId10"/>
    <p:sldId id="2147470067" r:id="rId11"/>
    <p:sldId id="2147470046" r:id="rId12"/>
    <p:sldId id="2147470044" r:id="rId13"/>
    <p:sldId id="2147470045" r:id="rId14"/>
    <p:sldId id="2147470052" r:id="rId15"/>
    <p:sldId id="2147470049" r:id="rId16"/>
    <p:sldId id="270" r:id="rId17"/>
    <p:sldId id="2147470050" r:id="rId18"/>
    <p:sldId id="2147470074" r:id="rId19"/>
    <p:sldId id="2147470051" r:id="rId20"/>
    <p:sldId id="2147470053" r:id="rId21"/>
    <p:sldId id="2147470065" r:id="rId22"/>
    <p:sldId id="2147470047" r:id="rId23"/>
    <p:sldId id="2147470055" r:id="rId24"/>
    <p:sldId id="2147470068" r:id="rId25"/>
    <p:sldId id="2147470069" r:id="rId26"/>
    <p:sldId id="2147470075" r:id="rId27"/>
    <p:sldId id="2147470060" r:id="rId28"/>
    <p:sldId id="2147470070" r:id="rId29"/>
    <p:sldId id="2147470072" r:id="rId30"/>
    <p:sldId id="2147470077" r:id="rId31"/>
    <p:sldId id="2147470073" r:id="rId32"/>
    <p:sldId id="2147470066" r:id="rId33"/>
    <p:sldId id="2147470071" r:id="rId34"/>
    <p:sldId id="2147470062" r:id="rId35"/>
    <p:sldId id="2147470063" r:id="rId36"/>
    <p:sldId id="2147470064"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7676" autoAdjust="0"/>
  </p:normalViewPr>
  <p:slideViewPr>
    <p:cSldViewPr>
      <p:cViewPr varScale="1">
        <p:scale>
          <a:sx n="75" d="100"/>
          <a:sy n="75" d="100"/>
        </p:scale>
        <p:origin x="1950" y="60"/>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handoutMaster" Target="handoutMasters/handout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nnon Kuehn" userId="67a00545-bee5-4a8e-85ec-9a6595f7f0e0" providerId="ADAL" clId="{2AC3BF7D-0B14-4174-8F08-8AC3A285FD45}"/>
    <pc:docChg chg="delSld modSld">
      <pc:chgData name="Shannon Kuehn" userId="67a00545-bee5-4a8e-85ec-9a6595f7f0e0" providerId="ADAL" clId="{2AC3BF7D-0B14-4174-8F08-8AC3A285FD45}" dt="2022-06-09T23:56:15.751" v="26" actId="6549"/>
      <pc:docMkLst>
        <pc:docMk/>
      </pc:docMkLst>
      <pc:sldChg chg="modNotesTx">
        <pc:chgData name="Shannon Kuehn" userId="67a00545-bee5-4a8e-85ec-9a6595f7f0e0" providerId="ADAL" clId="{2AC3BF7D-0B14-4174-8F08-8AC3A285FD45}" dt="2022-06-09T23:53:46.681" v="0" actId="6549"/>
        <pc:sldMkLst>
          <pc:docMk/>
          <pc:sldMk cId="242453831" sldId="256"/>
        </pc:sldMkLst>
      </pc:sldChg>
      <pc:sldChg chg="modNotesTx">
        <pc:chgData name="Shannon Kuehn" userId="67a00545-bee5-4a8e-85ec-9a6595f7f0e0" providerId="ADAL" clId="{2AC3BF7D-0B14-4174-8F08-8AC3A285FD45}" dt="2022-06-09T23:54:09.794" v="5" actId="6549"/>
        <pc:sldMkLst>
          <pc:docMk/>
          <pc:sldMk cId="3042826300" sldId="265"/>
        </pc:sldMkLst>
      </pc:sldChg>
      <pc:sldChg chg="modNotesTx">
        <pc:chgData name="Shannon Kuehn" userId="67a00545-bee5-4a8e-85ec-9a6595f7f0e0" providerId="ADAL" clId="{2AC3BF7D-0B14-4174-8F08-8AC3A285FD45}" dt="2022-06-09T23:53:57.023" v="2" actId="6549"/>
        <pc:sldMkLst>
          <pc:docMk/>
          <pc:sldMk cId="118788796" sldId="2076137504"/>
        </pc:sldMkLst>
      </pc:sldChg>
      <pc:sldChg chg="modNotesTx">
        <pc:chgData name="Shannon Kuehn" userId="67a00545-bee5-4a8e-85ec-9a6595f7f0e0" providerId="ADAL" clId="{2AC3BF7D-0B14-4174-8F08-8AC3A285FD45}" dt="2022-06-09T23:53:50.090" v="1" actId="6549"/>
        <pc:sldMkLst>
          <pc:docMk/>
          <pc:sldMk cId="2693859863" sldId="2147470041"/>
        </pc:sldMkLst>
      </pc:sldChg>
      <pc:sldChg chg="modNotesTx">
        <pc:chgData name="Shannon Kuehn" userId="67a00545-bee5-4a8e-85ec-9a6595f7f0e0" providerId="ADAL" clId="{2AC3BF7D-0B14-4174-8F08-8AC3A285FD45}" dt="2022-06-09T23:54:01.487" v="3" actId="6549"/>
        <pc:sldMkLst>
          <pc:docMk/>
          <pc:sldMk cId="1052250209" sldId="2147470042"/>
        </pc:sldMkLst>
      </pc:sldChg>
      <pc:sldChg chg="modNotesTx">
        <pc:chgData name="Shannon Kuehn" userId="67a00545-bee5-4a8e-85ec-9a6595f7f0e0" providerId="ADAL" clId="{2AC3BF7D-0B14-4174-8F08-8AC3A285FD45}" dt="2022-06-09T23:54:30.544" v="7" actId="6549"/>
        <pc:sldMkLst>
          <pc:docMk/>
          <pc:sldMk cId="3849683076" sldId="2147470043"/>
        </pc:sldMkLst>
      </pc:sldChg>
      <pc:sldChg chg="modNotesTx">
        <pc:chgData name="Shannon Kuehn" userId="67a00545-bee5-4a8e-85ec-9a6595f7f0e0" providerId="ADAL" clId="{2AC3BF7D-0B14-4174-8F08-8AC3A285FD45}" dt="2022-06-09T23:54:43.151" v="10" actId="6549"/>
        <pc:sldMkLst>
          <pc:docMk/>
          <pc:sldMk cId="1744380313" sldId="2147470044"/>
        </pc:sldMkLst>
      </pc:sldChg>
      <pc:sldChg chg="modNotesTx">
        <pc:chgData name="Shannon Kuehn" userId="67a00545-bee5-4a8e-85ec-9a6595f7f0e0" providerId="ADAL" clId="{2AC3BF7D-0B14-4174-8F08-8AC3A285FD45}" dt="2022-06-09T23:55:20.799" v="11" actId="6549"/>
        <pc:sldMkLst>
          <pc:docMk/>
          <pc:sldMk cId="2299751296" sldId="2147470045"/>
        </pc:sldMkLst>
      </pc:sldChg>
      <pc:sldChg chg="modNotesTx">
        <pc:chgData name="Shannon Kuehn" userId="67a00545-bee5-4a8e-85ec-9a6595f7f0e0" providerId="ADAL" clId="{2AC3BF7D-0B14-4174-8F08-8AC3A285FD45}" dt="2022-06-09T23:54:39.604" v="9" actId="6549"/>
        <pc:sldMkLst>
          <pc:docMk/>
          <pc:sldMk cId="2857122080" sldId="2147470046"/>
        </pc:sldMkLst>
      </pc:sldChg>
      <pc:sldChg chg="modNotesTx">
        <pc:chgData name="Shannon Kuehn" userId="67a00545-bee5-4a8e-85ec-9a6595f7f0e0" providerId="ADAL" clId="{2AC3BF7D-0B14-4174-8F08-8AC3A285FD45}" dt="2022-06-09T23:55:42.036" v="17" actId="6549"/>
        <pc:sldMkLst>
          <pc:docMk/>
          <pc:sldMk cId="68471246" sldId="2147470047"/>
        </pc:sldMkLst>
      </pc:sldChg>
      <pc:sldChg chg="modNotesTx">
        <pc:chgData name="Shannon Kuehn" userId="67a00545-bee5-4a8e-85ec-9a6595f7f0e0" providerId="ADAL" clId="{2AC3BF7D-0B14-4174-8F08-8AC3A285FD45}" dt="2022-06-09T23:54:13.639" v="6" actId="6549"/>
        <pc:sldMkLst>
          <pc:docMk/>
          <pc:sldMk cId="2816569541" sldId="2147470048"/>
        </pc:sldMkLst>
      </pc:sldChg>
      <pc:sldChg chg="modNotesTx">
        <pc:chgData name="Shannon Kuehn" userId="67a00545-bee5-4a8e-85ec-9a6595f7f0e0" providerId="ADAL" clId="{2AC3BF7D-0B14-4174-8F08-8AC3A285FD45}" dt="2022-06-09T23:55:26.567" v="13" actId="6549"/>
        <pc:sldMkLst>
          <pc:docMk/>
          <pc:sldMk cId="943182537" sldId="2147470049"/>
        </pc:sldMkLst>
      </pc:sldChg>
      <pc:sldChg chg="modNotesTx">
        <pc:chgData name="Shannon Kuehn" userId="67a00545-bee5-4a8e-85ec-9a6595f7f0e0" providerId="ADAL" clId="{2AC3BF7D-0B14-4174-8F08-8AC3A285FD45}" dt="2022-06-09T23:55:30.345" v="14" actId="6549"/>
        <pc:sldMkLst>
          <pc:docMk/>
          <pc:sldMk cId="2742358427" sldId="2147470050"/>
        </pc:sldMkLst>
      </pc:sldChg>
      <pc:sldChg chg="modNotesTx">
        <pc:chgData name="Shannon Kuehn" userId="67a00545-bee5-4a8e-85ec-9a6595f7f0e0" providerId="ADAL" clId="{2AC3BF7D-0B14-4174-8F08-8AC3A285FD45}" dt="2022-06-09T23:55:37.578" v="16" actId="6549"/>
        <pc:sldMkLst>
          <pc:docMk/>
          <pc:sldMk cId="3681529241" sldId="2147470051"/>
        </pc:sldMkLst>
      </pc:sldChg>
      <pc:sldChg chg="modNotesTx">
        <pc:chgData name="Shannon Kuehn" userId="67a00545-bee5-4a8e-85ec-9a6595f7f0e0" providerId="ADAL" clId="{2AC3BF7D-0B14-4174-8F08-8AC3A285FD45}" dt="2022-06-09T23:55:23.313" v="12" actId="6549"/>
        <pc:sldMkLst>
          <pc:docMk/>
          <pc:sldMk cId="1514713663" sldId="2147470052"/>
        </pc:sldMkLst>
      </pc:sldChg>
      <pc:sldChg chg="modNotesTx">
        <pc:chgData name="Shannon Kuehn" userId="67a00545-bee5-4a8e-85ec-9a6595f7f0e0" providerId="ADAL" clId="{2AC3BF7D-0B14-4174-8F08-8AC3A285FD45}" dt="2022-06-09T23:55:44.508" v="18" actId="6549"/>
        <pc:sldMkLst>
          <pc:docMk/>
          <pc:sldMk cId="2721460112" sldId="2147470055"/>
        </pc:sldMkLst>
      </pc:sldChg>
      <pc:sldChg chg="modNotesTx">
        <pc:chgData name="Shannon Kuehn" userId="67a00545-bee5-4a8e-85ec-9a6595f7f0e0" providerId="ADAL" clId="{2AC3BF7D-0B14-4174-8F08-8AC3A285FD45}" dt="2022-06-09T23:54:05.919" v="4" actId="6549"/>
        <pc:sldMkLst>
          <pc:docMk/>
          <pc:sldMk cId="4164963567" sldId="2147470057"/>
        </pc:sldMkLst>
      </pc:sldChg>
      <pc:sldChg chg="modNotesTx">
        <pc:chgData name="Shannon Kuehn" userId="67a00545-bee5-4a8e-85ec-9a6595f7f0e0" providerId="ADAL" clId="{2AC3BF7D-0B14-4174-8F08-8AC3A285FD45}" dt="2022-06-09T23:55:58.032" v="21" actId="6549"/>
        <pc:sldMkLst>
          <pc:docMk/>
          <pc:sldMk cId="810864196" sldId="2147470060"/>
        </pc:sldMkLst>
      </pc:sldChg>
      <pc:sldChg chg="modNotesTx">
        <pc:chgData name="Shannon Kuehn" userId="67a00545-bee5-4a8e-85ec-9a6595f7f0e0" providerId="ADAL" clId="{2AC3BF7D-0B14-4174-8F08-8AC3A285FD45}" dt="2022-06-09T23:56:15.751" v="26" actId="6549"/>
        <pc:sldMkLst>
          <pc:docMk/>
          <pc:sldMk cId="4165179426" sldId="2147470063"/>
        </pc:sldMkLst>
      </pc:sldChg>
      <pc:sldChg chg="modNotesTx">
        <pc:chgData name="Shannon Kuehn" userId="67a00545-bee5-4a8e-85ec-9a6595f7f0e0" providerId="ADAL" clId="{2AC3BF7D-0B14-4174-8F08-8AC3A285FD45}" dt="2022-06-09T23:56:08.163" v="24" actId="6549"/>
        <pc:sldMkLst>
          <pc:docMk/>
          <pc:sldMk cId="2503169616" sldId="2147470066"/>
        </pc:sldMkLst>
      </pc:sldChg>
      <pc:sldChg chg="modNotesTx">
        <pc:chgData name="Shannon Kuehn" userId="67a00545-bee5-4a8e-85ec-9a6595f7f0e0" providerId="ADAL" clId="{2AC3BF7D-0B14-4174-8F08-8AC3A285FD45}" dt="2022-06-09T23:54:34.934" v="8" actId="6549"/>
        <pc:sldMkLst>
          <pc:docMk/>
          <pc:sldMk cId="3331426934" sldId="2147470067"/>
        </pc:sldMkLst>
      </pc:sldChg>
      <pc:sldChg chg="modNotesTx">
        <pc:chgData name="Shannon Kuehn" userId="67a00545-bee5-4a8e-85ec-9a6595f7f0e0" providerId="ADAL" clId="{2AC3BF7D-0B14-4174-8F08-8AC3A285FD45}" dt="2022-06-09T23:55:49.920" v="19" actId="6549"/>
        <pc:sldMkLst>
          <pc:docMk/>
          <pc:sldMk cId="1810616359" sldId="2147470069"/>
        </pc:sldMkLst>
      </pc:sldChg>
      <pc:sldChg chg="modNotesTx">
        <pc:chgData name="Shannon Kuehn" userId="67a00545-bee5-4a8e-85ec-9a6595f7f0e0" providerId="ADAL" clId="{2AC3BF7D-0B14-4174-8F08-8AC3A285FD45}" dt="2022-06-09T23:56:00.893" v="22" actId="6549"/>
        <pc:sldMkLst>
          <pc:docMk/>
          <pc:sldMk cId="2425033620" sldId="2147470070"/>
        </pc:sldMkLst>
      </pc:sldChg>
      <pc:sldChg chg="modNotesTx">
        <pc:chgData name="Shannon Kuehn" userId="67a00545-bee5-4a8e-85ec-9a6595f7f0e0" providerId="ADAL" clId="{2AC3BF7D-0B14-4174-8F08-8AC3A285FD45}" dt="2022-06-09T23:56:12.072" v="25" actId="6549"/>
        <pc:sldMkLst>
          <pc:docMk/>
          <pc:sldMk cId="1744290933" sldId="2147470071"/>
        </pc:sldMkLst>
      </pc:sldChg>
      <pc:sldChg chg="modNotesTx">
        <pc:chgData name="Shannon Kuehn" userId="67a00545-bee5-4a8e-85ec-9a6595f7f0e0" providerId="ADAL" clId="{2AC3BF7D-0B14-4174-8F08-8AC3A285FD45}" dt="2022-06-09T23:56:03.503" v="23" actId="6549"/>
        <pc:sldMkLst>
          <pc:docMk/>
          <pc:sldMk cId="3896836826" sldId="2147470072"/>
        </pc:sldMkLst>
      </pc:sldChg>
      <pc:sldChg chg="modNotesTx">
        <pc:chgData name="Shannon Kuehn" userId="67a00545-bee5-4a8e-85ec-9a6595f7f0e0" providerId="ADAL" clId="{2AC3BF7D-0B14-4174-8F08-8AC3A285FD45}" dt="2022-06-09T23:55:53.248" v="20" actId="6549"/>
        <pc:sldMkLst>
          <pc:docMk/>
          <pc:sldMk cId="1808231175" sldId="2147470075"/>
        </pc:sldMkLst>
      </pc:sldChg>
      <pc:sldChg chg="del">
        <pc:chgData name="Shannon Kuehn" userId="67a00545-bee5-4a8e-85ec-9a6595f7f0e0" providerId="ADAL" clId="{2AC3BF7D-0B14-4174-8F08-8AC3A285FD45}" dt="2022-06-09T23:55:34.907" v="15" actId="2696"/>
        <pc:sldMkLst>
          <pc:docMk/>
          <pc:sldMk cId="3346269877" sldId="214747007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6/9/2022</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jpeg>
</file>

<file path=ppt/media/image24.jpeg>
</file>

<file path=ppt/media/image25.jpeg>
</file>

<file path=ppt/media/image26.png>
</file>

<file path=ppt/media/image27.jpeg>
</file>

<file path=ppt/media/image28.jpeg>
</file>

<file path=ppt/media/image29.png>
</file>

<file path=ppt/media/image3.jpeg>
</file>

<file path=ppt/media/image30.png>
</file>

<file path=ppt/media/image31.jpeg>
</file>

<file path=ppt/media/image32.png>
</file>

<file path=ppt/media/image33.jpeg>
</file>

<file path=ppt/media/image34.jpeg>
</file>

<file path=ppt/media/image4.jpeg>
</file>

<file path=ppt/media/image5.jpeg>
</file>

<file path=ppt/media/image6.jpe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6/9/2022</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a:t>
            </a:fld>
            <a:endParaRPr lang="en-US"/>
          </a:p>
        </p:txBody>
      </p:sp>
    </p:spTree>
    <p:extLst>
      <p:ext uri="{BB962C8B-B14F-4D97-AF65-F5344CB8AC3E}">
        <p14:creationId xmlns:p14="http://schemas.microsoft.com/office/powerpoint/2010/main" val="22648221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10</a:t>
            </a:fld>
            <a:endParaRPr lang="en-US"/>
          </a:p>
        </p:txBody>
      </p:sp>
    </p:spTree>
    <p:extLst>
      <p:ext uri="{BB962C8B-B14F-4D97-AF65-F5344CB8AC3E}">
        <p14:creationId xmlns:p14="http://schemas.microsoft.com/office/powerpoint/2010/main" val="25053347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11</a:t>
            </a:fld>
            <a:endParaRPr lang="en-US"/>
          </a:p>
        </p:txBody>
      </p:sp>
    </p:spTree>
    <p:extLst>
      <p:ext uri="{BB962C8B-B14F-4D97-AF65-F5344CB8AC3E}">
        <p14:creationId xmlns:p14="http://schemas.microsoft.com/office/powerpoint/2010/main" val="36664503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12</a:t>
            </a:fld>
            <a:endParaRPr lang="en-US"/>
          </a:p>
        </p:txBody>
      </p:sp>
    </p:spTree>
    <p:extLst>
      <p:ext uri="{BB962C8B-B14F-4D97-AF65-F5344CB8AC3E}">
        <p14:creationId xmlns:p14="http://schemas.microsoft.com/office/powerpoint/2010/main" val="3746966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13</a:t>
            </a:fld>
            <a:endParaRPr lang="en-US"/>
          </a:p>
        </p:txBody>
      </p:sp>
    </p:spTree>
    <p:extLst>
      <p:ext uri="{BB962C8B-B14F-4D97-AF65-F5344CB8AC3E}">
        <p14:creationId xmlns:p14="http://schemas.microsoft.com/office/powerpoint/2010/main" val="21924915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02124"/>
              </a:solidFill>
              <a:effectLst/>
              <a:latin typeface="Roboto" panose="02000000000000000000" pitchFamily="2" charset="0"/>
            </a:endParaRPr>
          </a:p>
        </p:txBody>
      </p:sp>
      <p:sp>
        <p:nvSpPr>
          <p:cNvPr id="4" name="Slide Number Placeholder 3"/>
          <p:cNvSpPr>
            <a:spLocks noGrp="1"/>
          </p:cNvSpPr>
          <p:nvPr>
            <p:ph type="sldNum" sz="quarter" idx="5"/>
          </p:nvPr>
        </p:nvSpPr>
        <p:spPr/>
        <p:txBody>
          <a:bodyPr/>
          <a:lstStyle/>
          <a:p>
            <a:fld id="{5EE2CF44-2B13-41B4-A334-1CDF534EEBBF}" type="slidenum">
              <a:rPr lang="en-US" smtClean="0"/>
              <a:t>14</a:t>
            </a:fld>
            <a:endParaRPr lang="en-US"/>
          </a:p>
        </p:txBody>
      </p:sp>
    </p:spTree>
    <p:extLst>
      <p:ext uri="{BB962C8B-B14F-4D97-AF65-F5344CB8AC3E}">
        <p14:creationId xmlns:p14="http://schemas.microsoft.com/office/powerpoint/2010/main" val="39541635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15</a:t>
            </a:fld>
            <a:endParaRPr lang="en-US"/>
          </a:p>
        </p:txBody>
      </p:sp>
    </p:spTree>
    <p:extLst>
      <p:ext uri="{BB962C8B-B14F-4D97-AF65-F5344CB8AC3E}">
        <p14:creationId xmlns:p14="http://schemas.microsoft.com/office/powerpoint/2010/main" val="4630839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16</a:t>
            </a:fld>
            <a:endParaRPr lang="en-US"/>
          </a:p>
        </p:txBody>
      </p:sp>
    </p:spTree>
    <p:extLst>
      <p:ext uri="{BB962C8B-B14F-4D97-AF65-F5344CB8AC3E}">
        <p14:creationId xmlns:p14="http://schemas.microsoft.com/office/powerpoint/2010/main" val="7101734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18</a:t>
            </a:fld>
            <a:endParaRPr lang="en-US"/>
          </a:p>
        </p:txBody>
      </p:sp>
    </p:spTree>
    <p:extLst>
      <p:ext uri="{BB962C8B-B14F-4D97-AF65-F5344CB8AC3E}">
        <p14:creationId xmlns:p14="http://schemas.microsoft.com/office/powerpoint/2010/main" val="1450497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21</a:t>
            </a:fld>
            <a:endParaRPr lang="en-US"/>
          </a:p>
        </p:txBody>
      </p:sp>
    </p:spTree>
    <p:extLst>
      <p:ext uri="{BB962C8B-B14F-4D97-AF65-F5344CB8AC3E}">
        <p14:creationId xmlns:p14="http://schemas.microsoft.com/office/powerpoint/2010/main" val="2645862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22</a:t>
            </a:fld>
            <a:endParaRPr lang="en-US"/>
          </a:p>
        </p:txBody>
      </p:sp>
    </p:spTree>
    <p:extLst>
      <p:ext uri="{BB962C8B-B14F-4D97-AF65-F5344CB8AC3E}">
        <p14:creationId xmlns:p14="http://schemas.microsoft.com/office/powerpoint/2010/main" val="2617281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2F7F63-87FC-459F-951E-89E54290F1BA}" type="slidenum">
              <a:rPr lang="en-US" smtClean="0"/>
              <a:t>2</a:t>
            </a:fld>
            <a:endParaRPr lang="en-US"/>
          </a:p>
        </p:txBody>
      </p:sp>
    </p:spTree>
    <p:extLst>
      <p:ext uri="{BB962C8B-B14F-4D97-AF65-F5344CB8AC3E}">
        <p14:creationId xmlns:p14="http://schemas.microsoft.com/office/powerpoint/2010/main" val="23952854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24</a:t>
            </a:fld>
            <a:endParaRPr lang="en-US"/>
          </a:p>
        </p:txBody>
      </p:sp>
    </p:spTree>
    <p:extLst>
      <p:ext uri="{BB962C8B-B14F-4D97-AF65-F5344CB8AC3E}">
        <p14:creationId xmlns:p14="http://schemas.microsoft.com/office/powerpoint/2010/main" val="28152690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25</a:t>
            </a:fld>
            <a:endParaRPr lang="en-US"/>
          </a:p>
        </p:txBody>
      </p:sp>
    </p:spTree>
    <p:extLst>
      <p:ext uri="{BB962C8B-B14F-4D97-AF65-F5344CB8AC3E}">
        <p14:creationId xmlns:p14="http://schemas.microsoft.com/office/powerpoint/2010/main" val="33366837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26</a:t>
            </a:fld>
            <a:endParaRPr lang="en-US"/>
          </a:p>
        </p:txBody>
      </p:sp>
    </p:spTree>
    <p:extLst>
      <p:ext uri="{BB962C8B-B14F-4D97-AF65-F5344CB8AC3E}">
        <p14:creationId xmlns:p14="http://schemas.microsoft.com/office/powerpoint/2010/main" val="22880095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27</a:t>
            </a:fld>
            <a:endParaRPr lang="en-US"/>
          </a:p>
        </p:txBody>
      </p:sp>
    </p:spTree>
    <p:extLst>
      <p:ext uri="{BB962C8B-B14F-4D97-AF65-F5344CB8AC3E}">
        <p14:creationId xmlns:p14="http://schemas.microsoft.com/office/powerpoint/2010/main" val="33561563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28</a:t>
            </a:fld>
            <a:endParaRPr lang="en-US"/>
          </a:p>
        </p:txBody>
      </p:sp>
    </p:spTree>
    <p:extLst>
      <p:ext uri="{BB962C8B-B14F-4D97-AF65-F5344CB8AC3E}">
        <p14:creationId xmlns:p14="http://schemas.microsoft.com/office/powerpoint/2010/main" val="16882488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31</a:t>
            </a:fld>
            <a:endParaRPr lang="en-US"/>
          </a:p>
        </p:txBody>
      </p:sp>
    </p:spTree>
    <p:extLst>
      <p:ext uri="{BB962C8B-B14F-4D97-AF65-F5344CB8AC3E}">
        <p14:creationId xmlns:p14="http://schemas.microsoft.com/office/powerpoint/2010/main" val="907054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32</a:t>
            </a:fld>
            <a:endParaRPr lang="en-US"/>
          </a:p>
        </p:txBody>
      </p:sp>
    </p:spTree>
    <p:extLst>
      <p:ext uri="{BB962C8B-B14F-4D97-AF65-F5344CB8AC3E}">
        <p14:creationId xmlns:p14="http://schemas.microsoft.com/office/powerpoint/2010/main" val="27024562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34</a:t>
            </a:fld>
            <a:endParaRPr lang="en-US"/>
          </a:p>
        </p:txBody>
      </p:sp>
    </p:spTree>
    <p:extLst>
      <p:ext uri="{BB962C8B-B14F-4D97-AF65-F5344CB8AC3E}">
        <p14:creationId xmlns:p14="http://schemas.microsoft.com/office/powerpoint/2010/main" val="19574582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202124"/>
              </a:solidFill>
              <a:effectLst/>
              <a:latin typeface="Roboto" panose="02000000000000000000" pitchFamily="2"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E2CF44-2B13-41B4-A334-1CDF534EEBBF}" type="slidenum">
              <a:rPr kumimoji="0" lang="en-US" sz="12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2845868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C38B9DB-171C-4261-BCEC-55FBCC817AB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38255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4</a:t>
            </a:fld>
            <a:endParaRPr lang="en-US"/>
          </a:p>
        </p:txBody>
      </p:sp>
    </p:spTree>
    <p:extLst>
      <p:ext uri="{BB962C8B-B14F-4D97-AF65-F5344CB8AC3E}">
        <p14:creationId xmlns:p14="http://schemas.microsoft.com/office/powerpoint/2010/main" val="13930069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5</a:t>
            </a:fld>
            <a:endParaRPr lang="en-US"/>
          </a:p>
        </p:txBody>
      </p:sp>
    </p:spTree>
    <p:extLst>
      <p:ext uri="{BB962C8B-B14F-4D97-AF65-F5344CB8AC3E}">
        <p14:creationId xmlns:p14="http://schemas.microsoft.com/office/powerpoint/2010/main" val="22429207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6</a:t>
            </a:fld>
            <a:endParaRPr lang="en-US"/>
          </a:p>
        </p:txBody>
      </p:sp>
    </p:spTree>
    <p:extLst>
      <p:ext uri="{BB962C8B-B14F-4D97-AF65-F5344CB8AC3E}">
        <p14:creationId xmlns:p14="http://schemas.microsoft.com/office/powerpoint/2010/main" val="41860728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7</a:t>
            </a:fld>
            <a:endParaRPr lang="en-US"/>
          </a:p>
        </p:txBody>
      </p:sp>
    </p:spTree>
    <p:extLst>
      <p:ext uri="{BB962C8B-B14F-4D97-AF65-F5344CB8AC3E}">
        <p14:creationId xmlns:p14="http://schemas.microsoft.com/office/powerpoint/2010/main" val="987824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8</a:t>
            </a:fld>
            <a:endParaRPr lang="en-US"/>
          </a:p>
        </p:txBody>
      </p:sp>
    </p:spTree>
    <p:extLst>
      <p:ext uri="{BB962C8B-B14F-4D97-AF65-F5344CB8AC3E}">
        <p14:creationId xmlns:p14="http://schemas.microsoft.com/office/powerpoint/2010/main" val="28841367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E2CF44-2B13-41B4-A334-1CDF534EEBBF}" type="slidenum">
              <a:rPr kumimoji="0" lang="en-US" sz="12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16924100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2.xml"/><Relationship Id="rId5" Type="http://schemas.openxmlformats.org/officeDocument/2006/relationships/image" Target="../media/image5.jpeg"/><Relationship Id="rId4" Type="http://schemas.openxmlformats.org/officeDocument/2006/relationships/image" Target="../media/image4.jpe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6/9/2022</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6/9/2022</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35481788"/>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7AE16-B948-49AB-8082-B2ED2D7A20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3FFD1D9-91C7-48B2-9D7D-9C60D053E5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37D253A-7932-4E19-8E67-85EDB23ED335}"/>
              </a:ext>
            </a:extLst>
          </p:cNvPr>
          <p:cNvSpPr>
            <a:spLocks noGrp="1"/>
          </p:cNvSpPr>
          <p:nvPr>
            <p:ph type="dt" sz="half" idx="10"/>
          </p:nvPr>
        </p:nvSpPr>
        <p:spPr/>
        <p:txBody>
          <a:bodyPr/>
          <a:lstStyle/>
          <a:p>
            <a:fld id="{D493692A-4EF8-4103-8E14-DF3E762F6451}" type="datetimeFigureOut">
              <a:rPr lang="en-US" smtClean="0"/>
              <a:t>6/9/2022</a:t>
            </a:fld>
            <a:endParaRPr lang="en-US"/>
          </a:p>
        </p:txBody>
      </p:sp>
      <p:sp>
        <p:nvSpPr>
          <p:cNvPr id="5" name="Footer Placeholder 4">
            <a:extLst>
              <a:ext uri="{FF2B5EF4-FFF2-40B4-BE49-F238E27FC236}">
                <a16:creationId xmlns:a16="http://schemas.microsoft.com/office/drawing/2014/main" id="{BC320CA5-8ACF-4B8B-A657-BFF9781F85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379D7A-DBC4-4DF0-AEE3-BCE2CD2E64D6}"/>
              </a:ext>
            </a:extLst>
          </p:cNvPr>
          <p:cNvSpPr>
            <a:spLocks noGrp="1"/>
          </p:cNvSpPr>
          <p:nvPr>
            <p:ph type="sldNum" sz="quarter" idx="12"/>
          </p:nvPr>
        </p:nvSpPr>
        <p:spPr/>
        <p:txBody>
          <a:bodyPr/>
          <a:lstStyle/>
          <a:p>
            <a:fld id="{0670C6B2-77E4-47B6-B42B-47E1938D7171}" type="slidenum">
              <a:rPr lang="en-US" smtClean="0"/>
              <a:t>‹#›</a:t>
            </a:fld>
            <a:endParaRPr lang="en-US"/>
          </a:p>
        </p:txBody>
      </p:sp>
    </p:spTree>
    <p:extLst>
      <p:ext uri="{BB962C8B-B14F-4D97-AF65-F5344CB8AC3E}">
        <p14:creationId xmlns:p14="http://schemas.microsoft.com/office/powerpoint/2010/main" val="11376516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D7A0C-6D09-4049-8729-032F150C5D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F31313-F515-4787-8BD7-ED97113B3E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D14592-F85D-43DC-8B3D-A2E71EA77EAB}"/>
              </a:ext>
            </a:extLst>
          </p:cNvPr>
          <p:cNvSpPr>
            <a:spLocks noGrp="1"/>
          </p:cNvSpPr>
          <p:nvPr>
            <p:ph type="dt" sz="half" idx="10"/>
          </p:nvPr>
        </p:nvSpPr>
        <p:spPr/>
        <p:txBody>
          <a:bodyPr/>
          <a:lstStyle/>
          <a:p>
            <a:fld id="{D493692A-4EF8-4103-8E14-DF3E762F6451}" type="datetimeFigureOut">
              <a:rPr lang="en-US" smtClean="0"/>
              <a:t>6/9/2022</a:t>
            </a:fld>
            <a:endParaRPr lang="en-US"/>
          </a:p>
        </p:txBody>
      </p:sp>
      <p:sp>
        <p:nvSpPr>
          <p:cNvPr id="5" name="Footer Placeholder 4">
            <a:extLst>
              <a:ext uri="{FF2B5EF4-FFF2-40B4-BE49-F238E27FC236}">
                <a16:creationId xmlns:a16="http://schemas.microsoft.com/office/drawing/2014/main" id="{A314BA00-3980-47BE-8A24-E0B22F02DF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58EA67-88C1-4ED1-8998-5F932BB204AC}"/>
              </a:ext>
            </a:extLst>
          </p:cNvPr>
          <p:cNvSpPr>
            <a:spLocks noGrp="1"/>
          </p:cNvSpPr>
          <p:nvPr>
            <p:ph type="sldNum" sz="quarter" idx="12"/>
          </p:nvPr>
        </p:nvSpPr>
        <p:spPr/>
        <p:txBody>
          <a:bodyPr/>
          <a:lstStyle/>
          <a:p>
            <a:fld id="{0670C6B2-77E4-47B6-B42B-47E1938D7171}" type="slidenum">
              <a:rPr lang="en-US" smtClean="0"/>
              <a:t>‹#›</a:t>
            </a:fld>
            <a:endParaRPr lang="en-US"/>
          </a:p>
        </p:txBody>
      </p:sp>
    </p:spTree>
    <p:extLst>
      <p:ext uri="{BB962C8B-B14F-4D97-AF65-F5344CB8AC3E}">
        <p14:creationId xmlns:p14="http://schemas.microsoft.com/office/powerpoint/2010/main" val="19696821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5395C-D728-4FFD-A728-5E3ACC4923E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D9DB753-720C-4D74-8E3E-AA0E3BC651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AB9A248-709C-4782-BFC0-4FB324880C53}"/>
              </a:ext>
            </a:extLst>
          </p:cNvPr>
          <p:cNvSpPr>
            <a:spLocks noGrp="1"/>
          </p:cNvSpPr>
          <p:nvPr>
            <p:ph type="dt" sz="half" idx="10"/>
          </p:nvPr>
        </p:nvSpPr>
        <p:spPr/>
        <p:txBody>
          <a:bodyPr/>
          <a:lstStyle/>
          <a:p>
            <a:fld id="{D493692A-4EF8-4103-8E14-DF3E762F6451}" type="datetimeFigureOut">
              <a:rPr lang="en-US" smtClean="0"/>
              <a:t>6/9/2022</a:t>
            </a:fld>
            <a:endParaRPr lang="en-US"/>
          </a:p>
        </p:txBody>
      </p:sp>
      <p:sp>
        <p:nvSpPr>
          <p:cNvPr id="5" name="Footer Placeholder 4">
            <a:extLst>
              <a:ext uri="{FF2B5EF4-FFF2-40B4-BE49-F238E27FC236}">
                <a16:creationId xmlns:a16="http://schemas.microsoft.com/office/drawing/2014/main" id="{5E381B68-542B-4513-B57E-5E687DAAC3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A28B32-6804-4BA6-A0B5-8F5A4A5A6D26}"/>
              </a:ext>
            </a:extLst>
          </p:cNvPr>
          <p:cNvSpPr>
            <a:spLocks noGrp="1"/>
          </p:cNvSpPr>
          <p:nvPr>
            <p:ph type="sldNum" sz="quarter" idx="12"/>
          </p:nvPr>
        </p:nvSpPr>
        <p:spPr/>
        <p:txBody>
          <a:bodyPr/>
          <a:lstStyle/>
          <a:p>
            <a:fld id="{0670C6B2-77E4-47B6-B42B-47E1938D7171}" type="slidenum">
              <a:rPr lang="en-US" smtClean="0"/>
              <a:t>‹#›</a:t>
            </a:fld>
            <a:endParaRPr lang="en-US"/>
          </a:p>
        </p:txBody>
      </p:sp>
    </p:spTree>
    <p:extLst>
      <p:ext uri="{BB962C8B-B14F-4D97-AF65-F5344CB8AC3E}">
        <p14:creationId xmlns:p14="http://schemas.microsoft.com/office/powerpoint/2010/main" val="21749819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D4E09-EC6E-42B1-AB90-8F427A0424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7917FB-224B-4928-A3C4-A073E34B7A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9104AEF-5744-4246-AABE-44FB24E60B1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8EB529-4005-49D1-B465-B193B5FB377A}"/>
              </a:ext>
            </a:extLst>
          </p:cNvPr>
          <p:cNvSpPr>
            <a:spLocks noGrp="1"/>
          </p:cNvSpPr>
          <p:nvPr>
            <p:ph type="dt" sz="half" idx="10"/>
          </p:nvPr>
        </p:nvSpPr>
        <p:spPr/>
        <p:txBody>
          <a:bodyPr/>
          <a:lstStyle/>
          <a:p>
            <a:fld id="{D493692A-4EF8-4103-8E14-DF3E762F6451}" type="datetimeFigureOut">
              <a:rPr lang="en-US" smtClean="0"/>
              <a:t>6/9/2022</a:t>
            </a:fld>
            <a:endParaRPr lang="en-US"/>
          </a:p>
        </p:txBody>
      </p:sp>
      <p:sp>
        <p:nvSpPr>
          <p:cNvPr id="6" name="Footer Placeholder 5">
            <a:extLst>
              <a:ext uri="{FF2B5EF4-FFF2-40B4-BE49-F238E27FC236}">
                <a16:creationId xmlns:a16="http://schemas.microsoft.com/office/drawing/2014/main" id="{478C099E-A648-4435-B4D5-77F21E57AE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F712D6-6F96-46F3-BC7E-54659F677D2A}"/>
              </a:ext>
            </a:extLst>
          </p:cNvPr>
          <p:cNvSpPr>
            <a:spLocks noGrp="1"/>
          </p:cNvSpPr>
          <p:nvPr>
            <p:ph type="sldNum" sz="quarter" idx="12"/>
          </p:nvPr>
        </p:nvSpPr>
        <p:spPr/>
        <p:txBody>
          <a:bodyPr/>
          <a:lstStyle/>
          <a:p>
            <a:fld id="{0670C6B2-77E4-47B6-B42B-47E1938D7171}" type="slidenum">
              <a:rPr lang="en-US" smtClean="0"/>
              <a:t>‹#›</a:t>
            </a:fld>
            <a:endParaRPr lang="en-US"/>
          </a:p>
        </p:txBody>
      </p:sp>
    </p:spTree>
    <p:extLst>
      <p:ext uri="{BB962C8B-B14F-4D97-AF65-F5344CB8AC3E}">
        <p14:creationId xmlns:p14="http://schemas.microsoft.com/office/powerpoint/2010/main" val="33740519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648B1-F84F-46D6-8696-A934F88F0ED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3BCF6A-FDB5-4F11-B533-AB580C695B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A2DCA3-68BC-45CB-8A79-447AD7FD392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1C6A25F-180E-497D-9744-B27A0F3710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897EBE-43C2-4FE5-A7BB-6628A3C737C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6922E3-03EE-4CD2-915E-A709CBB3A706}"/>
              </a:ext>
            </a:extLst>
          </p:cNvPr>
          <p:cNvSpPr>
            <a:spLocks noGrp="1"/>
          </p:cNvSpPr>
          <p:nvPr>
            <p:ph type="dt" sz="half" idx="10"/>
          </p:nvPr>
        </p:nvSpPr>
        <p:spPr/>
        <p:txBody>
          <a:bodyPr/>
          <a:lstStyle/>
          <a:p>
            <a:fld id="{D493692A-4EF8-4103-8E14-DF3E762F6451}" type="datetimeFigureOut">
              <a:rPr lang="en-US" smtClean="0"/>
              <a:t>6/9/2022</a:t>
            </a:fld>
            <a:endParaRPr lang="en-US"/>
          </a:p>
        </p:txBody>
      </p:sp>
      <p:sp>
        <p:nvSpPr>
          <p:cNvPr id="8" name="Footer Placeholder 7">
            <a:extLst>
              <a:ext uri="{FF2B5EF4-FFF2-40B4-BE49-F238E27FC236}">
                <a16:creationId xmlns:a16="http://schemas.microsoft.com/office/drawing/2014/main" id="{56B543F4-A780-4C41-875D-BA3BD8C4AD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3630A58-6A95-47B1-80B9-F8727D27B749}"/>
              </a:ext>
            </a:extLst>
          </p:cNvPr>
          <p:cNvSpPr>
            <a:spLocks noGrp="1"/>
          </p:cNvSpPr>
          <p:nvPr>
            <p:ph type="sldNum" sz="quarter" idx="12"/>
          </p:nvPr>
        </p:nvSpPr>
        <p:spPr/>
        <p:txBody>
          <a:bodyPr/>
          <a:lstStyle/>
          <a:p>
            <a:fld id="{0670C6B2-77E4-47B6-B42B-47E1938D7171}" type="slidenum">
              <a:rPr lang="en-US" smtClean="0"/>
              <a:t>‹#›</a:t>
            </a:fld>
            <a:endParaRPr lang="en-US"/>
          </a:p>
        </p:txBody>
      </p:sp>
    </p:spTree>
    <p:extLst>
      <p:ext uri="{BB962C8B-B14F-4D97-AF65-F5344CB8AC3E}">
        <p14:creationId xmlns:p14="http://schemas.microsoft.com/office/powerpoint/2010/main" val="34382037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10BAA-9372-444D-A114-3EF37515BF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16A9A6A-1FC3-40E9-BEE2-301939E32B69}"/>
              </a:ext>
            </a:extLst>
          </p:cNvPr>
          <p:cNvSpPr>
            <a:spLocks noGrp="1"/>
          </p:cNvSpPr>
          <p:nvPr>
            <p:ph type="dt" sz="half" idx="10"/>
          </p:nvPr>
        </p:nvSpPr>
        <p:spPr/>
        <p:txBody>
          <a:bodyPr/>
          <a:lstStyle/>
          <a:p>
            <a:fld id="{D493692A-4EF8-4103-8E14-DF3E762F6451}" type="datetimeFigureOut">
              <a:rPr lang="en-US" smtClean="0"/>
              <a:t>6/9/2022</a:t>
            </a:fld>
            <a:endParaRPr lang="en-US"/>
          </a:p>
        </p:txBody>
      </p:sp>
      <p:sp>
        <p:nvSpPr>
          <p:cNvPr id="4" name="Footer Placeholder 3">
            <a:extLst>
              <a:ext uri="{FF2B5EF4-FFF2-40B4-BE49-F238E27FC236}">
                <a16:creationId xmlns:a16="http://schemas.microsoft.com/office/drawing/2014/main" id="{A36C2982-491E-47DD-803F-4A5CB7A2DD6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7780B1D-E219-4CB6-B562-1E602F76E607}"/>
              </a:ext>
            </a:extLst>
          </p:cNvPr>
          <p:cNvSpPr>
            <a:spLocks noGrp="1"/>
          </p:cNvSpPr>
          <p:nvPr>
            <p:ph type="sldNum" sz="quarter" idx="12"/>
          </p:nvPr>
        </p:nvSpPr>
        <p:spPr/>
        <p:txBody>
          <a:bodyPr/>
          <a:lstStyle/>
          <a:p>
            <a:fld id="{0670C6B2-77E4-47B6-B42B-47E1938D7171}" type="slidenum">
              <a:rPr lang="en-US" smtClean="0"/>
              <a:t>‹#›</a:t>
            </a:fld>
            <a:endParaRPr lang="en-US"/>
          </a:p>
        </p:txBody>
      </p:sp>
    </p:spTree>
    <p:extLst>
      <p:ext uri="{BB962C8B-B14F-4D97-AF65-F5344CB8AC3E}">
        <p14:creationId xmlns:p14="http://schemas.microsoft.com/office/powerpoint/2010/main" val="39069616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2E69C1-9324-4FEC-9858-7685F699C90C}"/>
              </a:ext>
            </a:extLst>
          </p:cNvPr>
          <p:cNvSpPr>
            <a:spLocks noGrp="1"/>
          </p:cNvSpPr>
          <p:nvPr>
            <p:ph type="dt" sz="half" idx="10"/>
          </p:nvPr>
        </p:nvSpPr>
        <p:spPr/>
        <p:txBody>
          <a:bodyPr/>
          <a:lstStyle/>
          <a:p>
            <a:fld id="{D493692A-4EF8-4103-8E14-DF3E762F6451}" type="datetimeFigureOut">
              <a:rPr lang="en-US" smtClean="0"/>
              <a:t>6/9/2022</a:t>
            </a:fld>
            <a:endParaRPr lang="en-US"/>
          </a:p>
        </p:txBody>
      </p:sp>
      <p:sp>
        <p:nvSpPr>
          <p:cNvPr id="3" name="Footer Placeholder 2">
            <a:extLst>
              <a:ext uri="{FF2B5EF4-FFF2-40B4-BE49-F238E27FC236}">
                <a16:creationId xmlns:a16="http://schemas.microsoft.com/office/drawing/2014/main" id="{DFA7D8A3-9CA9-436A-98CC-1AB92B1487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AD30D1E-23FA-4B61-BC4E-3F71E23CB39E}"/>
              </a:ext>
            </a:extLst>
          </p:cNvPr>
          <p:cNvSpPr>
            <a:spLocks noGrp="1"/>
          </p:cNvSpPr>
          <p:nvPr>
            <p:ph type="sldNum" sz="quarter" idx="12"/>
          </p:nvPr>
        </p:nvSpPr>
        <p:spPr/>
        <p:txBody>
          <a:bodyPr/>
          <a:lstStyle/>
          <a:p>
            <a:fld id="{0670C6B2-77E4-47B6-B42B-47E1938D7171}" type="slidenum">
              <a:rPr lang="en-US" smtClean="0"/>
              <a:t>‹#›</a:t>
            </a:fld>
            <a:endParaRPr lang="en-US"/>
          </a:p>
        </p:txBody>
      </p:sp>
    </p:spTree>
    <p:extLst>
      <p:ext uri="{BB962C8B-B14F-4D97-AF65-F5344CB8AC3E}">
        <p14:creationId xmlns:p14="http://schemas.microsoft.com/office/powerpoint/2010/main" val="192171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6/9/2022</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AF4F9-F9E9-46CF-BAF8-D029FF89B9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64B1664-90C8-479D-B906-FC445CE607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19FD74-7E99-40D9-8122-D4410DC42A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F25892-9D79-47B4-BBEF-8C2C05F0FCAF}"/>
              </a:ext>
            </a:extLst>
          </p:cNvPr>
          <p:cNvSpPr>
            <a:spLocks noGrp="1"/>
          </p:cNvSpPr>
          <p:nvPr>
            <p:ph type="dt" sz="half" idx="10"/>
          </p:nvPr>
        </p:nvSpPr>
        <p:spPr/>
        <p:txBody>
          <a:bodyPr/>
          <a:lstStyle/>
          <a:p>
            <a:fld id="{D493692A-4EF8-4103-8E14-DF3E762F6451}" type="datetimeFigureOut">
              <a:rPr lang="en-US" smtClean="0"/>
              <a:t>6/9/2022</a:t>
            </a:fld>
            <a:endParaRPr lang="en-US"/>
          </a:p>
        </p:txBody>
      </p:sp>
      <p:sp>
        <p:nvSpPr>
          <p:cNvPr id="6" name="Footer Placeholder 5">
            <a:extLst>
              <a:ext uri="{FF2B5EF4-FFF2-40B4-BE49-F238E27FC236}">
                <a16:creationId xmlns:a16="http://schemas.microsoft.com/office/drawing/2014/main" id="{9DC3344F-1E67-480B-B5F9-4065DD15DF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5392F9-DB77-43D2-AE15-3DE1B0923D71}"/>
              </a:ext>
            </a:extLst>
          </p:cNvPr>
          <p:cNvSpPr>
            <a:spLocks noGrp="1"/>
          </p:cNvSpPr>
          <p:nvPr>
            <p:ph type="sldNum" sz="quarter" idx="12"/>
          </p:nvPr>
        </p:nvSpPr>
        <p:spPr/>
        <p:txBody>
          <a:bodyPr/>
          <a:lstStyle/>
          <a:p>
            <a:fld id="{0670C6B2-77E4-47B6-B42B-47E1938D7171}" type="slidenum">
              <a:rPr lang="en-US" smtClean="0"/>
              <a:t>‹#›</a:t>
            </a:fld>
            <a:endParaRPr lang="en-US"/>
          </a:p>
        </p:txBody>
      </p:sp>
    </p:spTree>
    <p:extLst>
      <p:ext uri="{BB962C8B-B14F-4D97-AF65-F5344CB8AC3E}">
        <p14:creationId xmlns:p14="http://schemas.microsoft.com/office/powerpoint/2010/main" val="41758214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77C5C-35C9-467A-8B19-6EA6020514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830841A-3ACA-49AE-84E2-BCE2BD20E6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2E1AC2-C8FF-4981-8235-192915B627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8407C2-9ABA-4A7F-A969-BAA58C0BA78F}"/>
              </a:ext>
            </a:extLst>
          </p:cNvPr>
          <p:cNvSpPr>
            <a:spLocks noGrp="1"/>
          </p:cNvSpPr>
          <p:nvPr>
            <p:ph type="dt" sz="half" idx="10"/>
          </p:nvPr>
        </p:nvSpPr>
        <p:spPr/>
        <p:txBody>
          <a:bodyPr/>
          <a:lstStyle/>
          <a:p>
            <a:fld id="{D493692A-4EF8-4103-8E14-DF3E762F6451}" type="datetimeFigureOut">
              <a:rPr lang="en-US" smtClean="0"/>
              <a:t>6/9/2022</a:t>
            </a:fld>
            <a:endParaRPr lang="en-US"/>
          </a:p>
        </p:txBody>
      </p:sp>
      <p:sp>
        <p:nvSpPr>
          <p:cNvPr id="6" name="Footer Placeholder 5">
            <a:extLst>
              <a:ext uri="{FF2B5EF4-FFF2-40B4-BE49-F238E27FC236}">
                <a16:creationId xmlns:a16="http://schemas.microsoft.com/office/drawing/2014/main" id="{940A0175-F25B-4BE3-AB05-3DCCF1BD98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CAD327-A2A9-4420-95C9-5008B1DBC783}"/>
              </a:ext>
            </a:extLst>
          </p:cNvPr>
          <p:cNvSpPr>
            <a:spLocks noGrp="1"/>
          </p:cNvSpPr>
          <p:nvPr>
            <p:ph type="sldNum" sz="quarter" idx="12"/>
          </p:nvPr>
        </p:nvSpPr>
        <p:spPr/>
        <p:txBody>
          <a:bodyPr/>
          <a:lstStyle/>
          <a:p>
            <a:fld id="{0670C6B2-77E4-47B6-B42B-47E1938D7171}" type="slidenum">
              <a:rPr lang="en-US" smtClean="0"/>
              <a:t>‹#›</a:t>
            </a:fld>
            <a:endParaRPr lang="en-US"/>
          </a:p>
        </p:txBody>
      </p:sp>
    </p:spTree>
    <p:extLst>
      <p:ext uri="{BB962C8B-B14F-4D97-AF65-F5344CB8AC3E}">
        <p14:creationId xmlns:p14="http://schemas.microsoft.com/office/powerpoint/2010/main" val="3359383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27AB1-95FB-4FD2-A73E-A6BDAE74642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9DDC0D-0F3A-44E2-A340-949B502A86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BB716D-0D37-44FA-8B9D-4A36992C9DD2}"/>
              </a:ext>
            </a:extLst>
          </p:cNvPr>
          <p:cNvSpPr>
            <a:spLocks noGrp="1"/>
          </p:cNvSpPr>
          <p:nvPr>
            <p:ph type="dt" sz="half" idx="10"/>
          </p:nvPr>
        </p:nvSpPr>
        <p:spPr/>
        <p:txBody>
          <a:bodyPr/>
          <a:lstStyle/>
          <a:p>
            <a:fld id="{D493692A-4EF8-4103-8E14-DF3E762F6451}" type="datetimeFigureOut">
              <a:rPr lang="en-US" smtClean="0"/>
              <a:t>6/9/2022</a:t>
            </a:fld>
            <a:endParaRPr lang="en-US"/>
          </a:p>
        </p:txBody>
      </p:sp>
      <p:sp>
        <p:nvSpPr>
          <p:cNvPr id="5" name="Footer Placeholder 4">
            <a:extLst>
              <a:ext uri="{FF2B5EF4-FFF2-40B4-BE49-F238E27FC236}">
                <a16:creationId xmlns:a16="http://schemas.microsoft.com/office/drawing/2014/main" id="{30C76521-14DD-46B9-B5ED-03EBA04E5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0AE7E0-F466-4E9F-B4CE-626622970029}"/>
              </a:ext>
            </a:extLst>
          </p:cNvPr>
          <p:cNvSpPr>
            <a:spLocks noGrp="1"/>
          </p:cNvSpPr>
          <p:nvPr>
            <p:ph type="sldNum" sz="quarter" idx="12"/>
          </p:nvPr>
        </p:nvSpPr>
        <p:spPr/>
        <p:txBody>
          <a:bodyPr/>
          <a:lstStyle/>
          <a:p>
            <a:fld id="{0670C6B2-77E4-47B6-B42B-47E1938D7171}" type="slidenum">
              <a:rPr lang="en-US" smtClean="0"/>
              <a:t>‹#›</a:t>
            </a:fld>
            <a:endParaRPr lang="en-US"/>
          </a:p>
        </p:txBody>
      </p:sp>
    </p:spTree>
    <p:extLst>
      <p:ext uri="{BB962C8B-B14F-4D97-AF65-F5344CB8AC3E}">
        <p14:creationId xmlns:p14="http://schemas.microsoft.com/office/powerpoint/2010/main" val="33142111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84D87-C8BA-4A53-AA60-F3ECAE8420C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65F233A-B77E-4FD5-85F0-3BC0C89382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C00A3F-5589-497C-BD6C-3C3036B0C41C}"/>
              </a:ext>
            </a:extLst>
          </p:cNvPr>
          <p:cNvSpPr>
            <a:spLocks noGrp="1"/>
          </p:cNvSpPr>
          <p:nvPr>
            <p:ph type="dt" sz="half" idx="10"/>
          </p:nvPr>
        </p:nvSpPr>
        <p:spPr/>
        <p:txBody>
          <a:bodyPr/>
          <a:lstStyle/>
          <a:p>
            <a:fld id="{D493692A-4EF8-4103-8E14-DF3E762F6451}" type="datetimeFigureOut">
              <a:rPr lang="en-US" smtClean="0"/>
              <a:t>6/9/2022</a:t>
            </a:fld>
            <a:endParaRPr lang="en-US"/>
          </a:p>
        </p:txBody>
      </p:sp>
      <p:sp>
        <p:nvSpPr>
          <p:cNvPr id="5" name="Footer Placeholder 4">
            <a:extLst>
              <a:ext uri="{FF2B5EF4-FFF2-40B4-BE49-F238E27FC236}">
                <a16:creationId xmlns:a16="http://schemas.microsoft.com/office/drawing/2014/main" id="{28D6DA53-9F25-4C9F-8D66-8D0F0ACCD2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222364-9F22-41E0-AD0C-8B1E73B58672}"/>
              </a:ext>
            </a:extLst>
          </p:cNvPr>
          <p:cNvSpPr>
            <a:spLocks noGrp="1"/>
          </p:cNvSpPr>
          <p:nvPr>
            <p:ph type="sldNum" sz="quarter" idx="12"/>
          </p:nvPr>
        </p:nvSpPr>
        <p:spPr/>
        <p:txBody>
          <a:bodyPr/>
          <a:lstStyle/>
          <a:p>
            <a:fld id="{0670C6B2-77E4-47B6-B42B-47E1938D7171}" type="slidenum">
              <a:rPr lang="en-US" smtClean="0"/>
              <a:t>‹#›</a:t>
            </a:fld>
            <a:endParaRPr lang="en-US"/>
          </a:p>
        </p:txBody>
      </p:sp>
    </p:spTree>
    <p:extLst>
      <p:ext uri="{BB962C8B-B14F-4D97-AF65-F5344CB8AC3E}">
        <p14:creationId xmlns:p14="http://schemas.microsoft.com/office/powerpoint/2010/main" val="37771045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46156618"/>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4466884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ection Title 1">
    <p:bg>
      <p:bgPr>
        <a:solidFill>
          <a:srgbClr val="2F2F2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892669" cy="498598"/>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10" name="Picture 9" descr="A building next to a body of water">
            <a:extLst>
              <a:ext uri="{FF2B5EF4-FFF2-40B4-BE49-F238E27FC236}">
                <a16:creationId xmlns:a16="http://schemas.microsoft.com/office/drawing/2014/main" id="{12356880-928A-4C82-8970-B37FC0866B56}"/>
              </a:ext>
            </a:extLst>
          </p:cNvPr>
          <p:cNvPicPr>
            <a:picLocks noChangeAspect="1"/>
          </p:cNvPicPr>
          <p:nvPr userDrawn="1"/>
        </p:nvPicPr>
        <p:blipFill rotWithShape="1">
          <a:blip r:embed="rId2"/>
          <a:srcRect l="12263" r="12263"/>
          <a:stretch/>
        </p:blipFill>
        <p:spPr>
          <a:xfrm>
            <a:off x="8127999" y="0"/>
            <a:ext cx="4064002" cy="6858000"/>
          </a:xfrm>
          <a:prstGeom prst="rect">
            <a:avLst/>
          </a:prstGeom>
        </p:spPr>
      </p:pic>
      <p:pic>
        <p:nvPicPr>
          <p:cNvPr id="4" name="Picture 3" descr="SPARK Event logo">
            <a:extLst>
              <a:ext uri="{FF2B5EF4-FFF2-40B4-BE49-F238E27FC236}">
                <a16:creationId xmlns:a16="http://schemas.microsoft.com/office/drawing/2014/main" id="{9777C121-2291-4752-A54D-8815CDB9F01A}"/>
              </a:ext>
            </a:extLst>
          </p:cNvPr>
          <p:cNvPicPr>
            <a:picLocks noChangeAspect="1"/>
          </p:cNvPicPr>
          <p:nvPr userDrawn="1"/>
        </p:nvPicPr>
        <p:blipFill>
          <a:blip r:embed="rId3"/>
          <a:stretch>
            <a:fillRect/>
          </a:stretch>
        </p:blipFill>
        <p:spPr>
          <a:xfrm>
            <a:off x="6420977" y="5630476"/>
            <a:ext cx="1415516" cy="990860"/>
          </a:xfrm>
          <a:prstGeom prst="rect">
            <a:avLst/>
          </a:prstGeom>
        </p:spPr>
      </p:pic>
    </p:spTree>
    <p:extLst>
      <p:ext uri="{BB962C8B-B14F-4D97-AF65-F5344CB8AC3E}">
        <p14:creationId xmlns:p14="http://schemas.microsoft.com/office/powerpoint/2010/main" val="38527115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65710265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40539811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ection Title 3">
    <p:bg>
      <p:bgPr>
        <a:solidFill>
          <a:srgbClr val="2F2F2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892669" cy="498598"/>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A184EEDC-EEFF-4BF1-8C36-0F1EC045FD06}"/>
              </a:ext>
            </a:extLst>
          </p:cNvPr>
          <p:cNvPicPr>
            <a:picLocks noChangeAspect="1"/>
          </p:cNvPicPr>
          <p:nvPr userDrawn="1"/>
        </p:nvPicPr>
        <p:blipFill rotWithShape="1">
          <a:blip r:embed="rId2"/>
          <a:srcRect l="26241" t="426"/>
          <a:stretch/>
        </p:blipFill>
        <p:spPr>
          <a:xfrm>
            <a:off x="8128000" y="-1"/>
            <a:ext cx="4064000" cy="6857999"/>
          </a:xfrm>
          <a:prstGeom prst="rect">
            <a:avLst/>
          </a:prstGeom>
        </p:spPr>
      </p:pic>
      <p:pic>
        <p:nvPicPr>
          <p:cNvPr id="3" name="Picture 2" descr="SPARK Event logo">
            <a:extLst>
              <a:ext uri="{FF2B5EF4-FFF2-40B4-BE49-F238E27FC236}">
                <a16:creationId xmlns:a16="http://schemas.microsoft.com/office/drawing/2014/main" id="{D3DE7FA7-2CDD-4402-9DD6-21978E0374AF}"/>
              </a:ext>
            </a:extLst>
          </p:cNvPr>
          <p:cNvPicPr>
            <a:picLocks noChangeAspect="1"/>
          </p:cNvPicPr>
          <p:nvPr userDrawn="1"/>
        </p:nvPicPr>
        <p:blipFill>
          <a:blip r:embed="rId3"/>
          <a:stretch>
            <a:fillRect/>
          </a:stretch>
        </p:blipFill>
        <p:spPr>
          <a:xfrm>
            <a:off x="6420977" y="5630476"/>
            <a:ext cx="1415516" cy="990860"/>
          </a:xfrm>
          <a:prstGeom prst="rect">
            <a:avLst/>
          </a:prstGeom>
        </p:spPr>
      </p:pic>
    </p:spTree>
    <p:extLst>
      <p:ext uri="{BB962C8B-B14F-4D97-AF65-F5344CB8AC3E}">
        <p14:creationId xmlns:p14="http://schemas.microsoft.com/office/powerpoint/2010/main" val="18785562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369735847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6/9/2022</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6/9/2022</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6/9/2022</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CC0096-1860-4642-9CD2-0079EA5E7CD1}" type="datetimeFigureOut">
              <a:rPr lang="en-US" smtClean="0"/>
              <a:t>6/9/2022</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6/9/2022</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6/9/2022</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19" Type="http://schemas.openxmlformats.org/officeDocument/2006/relationships/theme" Target="../theme/theme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6/9/2022</a:t>
            </a:fld>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9" r:id="rId12"/>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3D508E-BE82-4F18-9F16-E5B5D64BA7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76BAF1C-BBFD-4ABF-9397-E05847AB17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C52EA5-B7BA-4B9D-B792-9A5E7479E9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93692A-4EF8-4103-8E14-DF3E762F6451}" type="datetimeFigureOut">
              <a:rPr lang="en-US" smtClean="0"/>
              <a:t>6/9/2022</a:t>
            </a:fld>
            <a:endParaRPr lang="en-US"/>
          </a:p>
        </p:txBody>
      </p:sp>
      <p:sp>
        <p:nvSpPr>
          <p:cNvPr id="5" name="Footer Placeholder 4">
            <a:extLst>
              <a:ext uri="{FF2B5EF4-FFF2-40B4-BE49-F238E27FC236}">
                <a16:creationId xmlns:a16="http://schemas.microsoft.com/office/drawing/2014/main" id="{A6E19ED8-8609-4E57-BDFC-E09531E91C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D1D4B3-1607-4903-8C4C-F0924C89E7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70C6B2-77E4-47B6-B42B-47E1938D7171}" type="slidenum">
              <a:rPr lang="en-US" smtClean="0"/>
              <a:t>‹#›</a:t>
            </a:fld>
            <a:endParaRPr lang="en-US"/>
          </a:p>
        </p:txBody>
      </p:sp>
    </p:spTree>
    <p:extLst>
      <p:ext uri="{BB962C8B-B14F-4D97-AF65-F5344CB8AC3E}">
        <p14:creationId xmlns:p14="http://schemas.microsoft.com/office/powerpoint/2010/main" val="317069430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www.google.co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en.wikipedia.org/wiki/Hypertext_Transfer_Protoco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twitter.com/shankuehn"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hyperlink" Target="https://en.wikipedia.org/wiki/List_of_HTTP_status_codes" TargetMode="External"/><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en.wikipedia.org/wiki/SOAP"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en.wikipedia.org/wiki/XML"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hyperlink" Target="https://www.soapui.org/learn/api/soap-vs-rest-api/" TargetMode="External"/><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hyperlink" Target="https://en.wikipedia.org/wiki/Representational_state_transfer"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en.wikipedia.org/wiki/JSON"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hyperlink" Target="https://425show.com.show/swarm-vid" TargetMode="External"/><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hyperlink" Target="mailto:425show@microsoft.com" TargetMode="External"/><Relationship Id="rId9" Type="http://schemas.openxmlformats.org/officeDocument/2006/relationships/image" Target="../media/image1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API"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image" Target="../media/image22.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APIs</a:t>
            </a:r>
            <a:endParaRPr dirty="0"/>
          </a:p>
        </p:txBody>
      </p:sp>
      <p:sp>
        <p:nvSpPr>
          <p:cNvPr id="3" name="Subtitle 2"/>
          <p:cNvSpPr>
            <a:spLocks noGrp="1"/>
          </p:cNvSpPr>
          <p:nvPr>
            <p:ph type="subTitle" idx="1"/>
          </p:nvPr>
        </p:nvSpPr>
        <p:spPr/>
        <p:txBody>
          <a:bodyPr/>
          <a:lstStyle/>
          <a:p>
            <a:r>
              <a:rPr lang="en-US" dirty="0"/>
              <a:t>They’re not just for developers anymore…</a:t>
            </a:r>
          </a:p>
          <a:p>
            <a:r>
              <a:rPr lang="en-US" dirty="0" err="1"/>
              <a:t>vBrown</a:t>
            </a:r>
            <a:r>
              <a:rPr lang="en-US" dirty="0"/>
              <a:t> Bag – June 8, 2022</a:t>
            </a:r>
            <a:endParaRPr dirty="0"/>
          </a:p>
        </p:txBody>
      </p:sp>
    </p:spTree>
    <p:extLst>
      <p:ext uri="{BB962C8B-B14F-4D97-AF65-F5344CB8AC3E}">
        <p14:creationId xmlns:p14="http://schemas.microsoft.com/office/powerpoint/2010/main" val="24245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45ED0-3155-622C-5CFE-A21817B3FE8B}"/>
              </a:ext>
            </a:extLst>
          </p:cNvPr>
          <p:cNvSpPr>
            <a:spLocks noGrp="1"/>
          </p:cNvSpPr>
          <p:nvPr>
            <p:ph type="title"/>
          </p:nvPr>
        </p:nvSpPr>
        <p:spPr>
          <a:xfrm>
            <a:off x="635000" y="371495"/>
            <a:ext cx="9144000" cy="1143000"/>
          </a:xfrm>
        </p:spPr>
        <p:txBody>
          <a:bodyPr/>
          <a:lstStyle/>
          <a:p>
            <a:r>
              <a:rPr lang="en-US" dirty="0"/>
              <a:t>Test your knowledge</a:t>
            </a:r>
          </a:p>
        </p:txBody>
      </p:sp>
      <p:graphicFrame>
        <p:nvGraphicFramePr>
          <p:cNvPr id="4" name="Table 4">
            <a:extLst>
              <a:ext uri="{FF2B5EF4-FFF2-40B4-BE49-F238E27FC236}">
                <a16:creationId xmlns:a16="http://schemas.microsoft.com/office/drawing/2014/main" id="{1FDE69FE-68C0-94BC-D720-AC42693F6813}"/>
              </a:ext>
            </a:extLst>
          </p:cNvPr>
          <p:cNvGraphicFramePr>
            <a:graphicFrameLocks noGrp="1"/>
          </p:cNvGraphicFramePr>
          <p:nvPr>
            <p:ph idx="1"/>
            <p:extLst>
              <p:ext uri="{D42A27DB-BD31-4B8C-83A1-F6EECF244321}">
                <p14:modId xmlns:p14="http://schemas.microsoft.com/office/powerpoint/2010/main" val="1895066360"/>
              </p:ext>
            </p:extLst>
          </p:nvPr>
        </p:nvGraphicFramePr>
        <p:xfrm>
          <a:off x="635000" y="1646247"/>
          <a:ext cx="10718799" cy="3479800"/>
        </p:xfrm>
        <a:graphic>
          <a:graphicData uri="http://schemas.openxmlformats.org/drawingml/2006/table">
            <a:tbl>
              <a:tblPr firstRow="1" bandRow="1">
                <a:tableStyleId>{073A0DAA-6AF3-43AB-8588-CEC1D06C72B9}</a:tableStyleId>
              </a:tblPr>
              <a:tblGrid>
                <a:gridCol w="2108200">
                  <a:extLst>
                    <a:ext uri="{9D8B030D-6E8A-4147-A177-3AD203B41FA5}">
                      <a16:colId xmlns:a16="http://schemas.microsoft.com/office/drawing/2014/main" val="512026950"/>
                    </a:ext>
                  </a:extLst>
                </a:gridCol>
                <a:gridCol w="2417515">
                  <a:extLst>
                    <a:ext uri="{9D8B030D-6E8A-4147-A177-3AD203B41FA5}">
                      <a16:colId xmlns:a16="http://schemas.microsoft.com/office/drawing/2014/main" val="3584275899"/>
                    </a:ext>
                  </a:extLst>
                </a:gridCol>
                <a:gridCol w="1905564">
                  <a:extLst>
                    <a:ext uri="{9D8B030D-6E8A-4147-A177-3AD203B41FA5}">
                      <a16:colId xmlns:a16="http://schemas.microsoft.com/office/drawing/2014/main" val="1235358658"/>
                    </a:ext>
                  </a:extLst>
                </a:gridCol>
                <a:gridCol w="2143760">
                  <a:extLst>
                    <a:ext uri="{9D8B030D-6E8A-4147-A177-3AD203B41FA5}">
                      <a16:colId xmlns:a16="http://schemas.microsoft.com/office/drawing/2014/main" val="1569857277"/>
                    </a:ext>
                  </a:extLst>
                </a:gridCol>
                <a:gridCol w="2143760">
                  <a:extLst>
                    <a:ext uri="{9D8B030D-6E8A-4147-A177-3AD203B41FA5}">
                      <a16:colId xmlns:a16="http://schemas.microsoft.com/office/drawing/2014/main" val="1179364907"/>
                    </a:ext>
                  </a:extLst>
                </a:gridCol>
              </a:tblGrid>
              <a:tr h="370840">
                <a:tc>
                  <a:txBody>
                    <a:bodyPr/>
                    <a:lstStyle/>
                    <a:p>
                      <a:r>
                        <a:rPr lang="en-US" dirty="0"/>
                        <a:t>Level of Difficulty</a:t>
                      </a:r>
                    </a:p>
                  </a:txBody>
                  <a:tcPr/>
                </a:tc>
                <a:tc>
                  <a:txBody>
                    <a:bodyPr/>
                    <a:lstStyle/>
                    <a:p>
                      <a:r>
                        <a:rPr lang="en-US" dirty="0"/>
                        <a:t>Example</a:t>
                      </a:r>
                    </a:p>
                  </a:txBody>
                  <a:tcPr/>
                </a:tc>
                <a:tc>
                  <a:txBody>
                    <a:bodyPr/>
                    <a:lstStyle/>
                    <a:p>
                      <a:r>
                        <a:rPr lang="en-US" dirty="0"/>
                        <a:t>I (Interface)</a:t>
                      </a:r>
                    </a:p>
                  </a:txBody>
                  <a:tcPr/>
                </a:tc>
                <a:tc>
                  <a:txBody>
                    <a:bodyPr/>
                    <a:lstStyle/>
                    <a:p>
                      <a:r>
                        <a:rPr lang="en-US" dirty="0"/>
                        <a:t>P (Programming)</a:t>
                      </a:r>
                    </a:p>
                  </a:txBody>
                  <a:tcPr/>
                </a:tc>
                <a:tc>
                  <a:txBody>
                    <a:bodyPr/>
                    <a:lstStyle/>
                    <a:p>
                      <a:r>
                        <a:rPr lang="en-US" dirty="0"/>
                        <a:t>A (Application)</a:t>
                      </a:r>
                    </a:p>
                  </a:txBody>
                  <a:tcPr/>
                </a:tc>
                <a:extLst>
                  <a:ext uri="{0D108BD9-81ED-4DB2-BD59-A6C34878D82A}">
                    <a16:rowId xmlns:a16="http://schemas.microsoft.com/office/drawing/2014/main" val="803411922"/>
                  </a:ext>
                </a:extLst>
              </a:tr>
              <a:tr h="0">
                <a:tc>
                  <a:txBody>
                    <a:bodyPr/>
                    <a:lstStyle/>
                    <a:p>
                      <a:r>
                        <a:rPr lang="en-US" dirty="0"/>
                        <a:t>Simple</a:t>
                      </a:r>
                    </a:p>
                  </a:txBody>
                  <a:tcPr/>
                </a:tc>
                <a:tc>
                  <a:txBody>
                    <a:bodyPr/>
                    <a:lstStyle/>
                    <a:p>
                      <a:r>
                        <a:rPr lang="en-US" dirty="0"/>
                        <a:t>Signal text message using cell phone</a:t>
                      </a:r>
                    </a:p>
                  </a:txBody>
                  <a:tcPr/>
                </a:tc>
                <a:tc>
                  <a:txBody>
                    <a:bodyPr/>
                    <a:lstStyle/>
                    <a:p>
                      <a:r>
                        <a:rPr lang="en-US" dirty="0"/>
                        <a:t>Cell phone</a:t>
                      </a:r>
                    </a:p>
                  </a:txBody>
                  <a:tcPr/>
                </a:tc>
                <a:tc>
                  <a:txBody>
                    <a:bodyPr/>
                    <a:lstStyle/>
                    <a:p>
                      <a:r>
                        <a:rPr lang="en-US" dirty="0"/>
                        <a:t>Messaging</a:t>
                      </a:r>
                    </a:p>
                  </a:txBody>
                  <a:tcPr/>
                </a:tc>
                <a:tc>
                  <a:txBody>
                    <a:bodyPr/>
                    <a:lstStyle/>
                    <a:p>
                      <a:r>
                        <a:rPr lang="en-US" dirty="0"/>
                        <a:t>Signal</a:t>
                      </a:r>
                    </a:p>
                  </a:txBody>
                  <a:tcPr/>
                </a:tc>
                <a:extLst>
                  <a:ext uri="{0D108BD9-81ED-4DB2-BD59-A6C34878D82A}">
                    <a16:rowId xmlns:a16="http://schemas.microsoft.com/office/drawing/2014/main" val="2894567600"/>
                  </a:ext>
                </a:extLst>
              </a:tr>
              <a:tr h="370840">
                <a:tc>
                  <a:txBody>
                    <a:bodyPr/>
                    <a:lstStyle/>
                    <a:p>
                      <a:r>
                        <a:rPr lang="en-US" dirty="0"/>
                        <a:t>Simple</a:t>
                      </a:r>
                    </a:p>
                  </a:txBody>
                  <a:tcPr/>
                </a:tc>
                <a:tc>
                  <a:txBody>
                    <a:bodyPr/>
                    <a:lstStyle/>
                    <a:p>
                      <a:r>
                        <a:rPr lang="en-US" dirty="0"/>
                        <a:t>Google (or Bing) search using computer</a:t>
                      </a:r>
                    </a:p>
                  </a:txBody>
                  <a:tcPr/>
                </a:tc>
                <a:tc>
                  <a:txBody>
                    <a:bodyPr/>
                    <a:lstStyle/>
                    <a:p>
                      <a:r>
                        <a:rPr lang="en-US" dirty="0"/>
                        <a:t>Computer</a:t>
                      </a:r>
                    </a:p>
                  </a:txBody>
                  <a:tcPr/>
                </a:tc>
                <a:tc>
                  <a:txBody>
                    <a:bodyPr/>
                    <a:lstStyle/>
                    <a:p>
                      <a:r>
                        <a:rPr lang="en-US" dirty="0"/>
                        <a:t>Search</a:t>
                      </a:r>
                    </a:p>
                  </a:txBody>
                  <a:tcPr/>
                </a:tc>
                <a:tc>
                  <a:txBody>
                    <a:bodyPr/>
                    <a:lstStyle/>
                    <a:p>
                      <a:r>
                        <a:rPr lang="en-US" dirty="0"/>
                        <a:t>Google (or Bing)</a:t>
                      </a:r>
                    </a:p>
                  </a:txBody>
                  <a:tcPr/>
                </a:tc>
                <a:extLst>
                  <a:ext uri="{0D108BD9-81ED-4DB2-BD59-A6C34878D82A}">
                    <a16:rowId xmlns:a16="http://schemas.microsoft.com/office/drawing/2014/main" val="766321092"/>
                  </a:ext>
                </a:extLst>
              </a:tr>
              <a:tr h="370840">
                <a:tc>
                  <a:txBody>
                    <a:bodyPr/>
                    <a:lstStyle/>
                    <a:p>
                      <a:r>
                        <a:rPr lang="en-US" dirty="0"/>
                        <a:t>Moderate/Complex</a:t>
                      </a:r>
                    </a:p>
                  </a:txBody>
                  <a:tcPr/>
                </a:tc>
                <a:tc>
                  <a:txBody>
                    <a:bodyPr/>
                    <a:lstStyle/>
                    <a:p>
                      <a:r>
                        <a:rPr lang="en-US" dirty="0"/>
                        <a:t>Create orders in eBay when you get them (no browser)</a:t>
                      </a:r>
                    </a:p>
                  </a:txBody>
                  <a:tcPr/>
                </a:tc>
                <a:tc>
                  <a:txBody>
                    <a:bodyPr/>
                    <a:lstStyle/>
                    <a:p>
                      <a:r>
                        <a:rPr lang="en-US" dirty="0"/>
                        <a:t>eBay</a:t>
                      </a:r>
                    </a:p>
                  </a:txBody>
                  <a:tcPr/>
                </a:tc>
                <a:tc>
                  <a:txBody>
                    <a:bodyPr/>
                    <a:lstStyle/>
                    <a:p>
                      <a:r>
                        <a:rPr lang="en-US" dirty="0"/>
                        <a:t>Create order</a:t>
                      </a:r>
                    </a:p>
                  </a:txBody>
                  <a:tcPr/>
                </a:tc>
                <a:tc>
                  <a:txBody>
                    <a:bodyPr/>
                    <a:lstStyle/>
                    <a:p>
                      <a:r>
                        <a:rPr lang="en-US" dirty="0"/>
                        <a:t>eBay</a:t>
                      </a:r>
                    </a:p>
                  </a:txBody>
                  <a:tcPr/>
                </a:tc>
                <a:extLst>
                  <a:ext uri="{0D108BD9-81ED-4DB2-BD59-A6C34878D82A}">
                    <a16:rowId xmlns:a16="http://schemas.microsoft.com/office/drawing/2014/main" val="3031942028"/>
                  </a:ext>
                </a:extLst>
              </a:tr>
              <a:tr h="370840">
                <a:tc>
                  <a:txBody>
                    <a:bodyPr/>
                    <a:lstStyle/>
                    <a:p>
                      <a:r>
                        <a:rPr lang="en-US" dirty="0"/>
                        <a:t>Moderate/Complex</a:t>
                      </a:r>
                    </a:p>
                  </a:txBody>
                  <a:tcPr/>
                </a:tc>
                <a:tc>
                  <a:txBody>
                    <a:bodyPr/>
                    <a:lstStyle/>
                    <a:p>
                      <a:r>
                        <a:rPr lang="en-US" dirty="0"/>
                        <a:t>Create orders in SAP when you get them (no browser)</a:t>
                      </a:r>
                    </a:p>
                  </a:txBody>
                  <a:tcPr/>
                </a:tc>
                <a:tc>
                  <a:txBody>
                    <a:bodyPr/>
                    <a:lstStyle/>
                    <a:p>
                      <a:r>
                        <a:rPr lang="en-US" dirty="0"/>
                        <a:t>SAP</a:t>
                      </a:r>
                    </a:p>
                  </a:txBody>
                  <a:tcPr/>
                </a:tc>
                <a:tc>
                  <a:txBody>
                    <a:bodyPr/>
                    <a:lstStyle/>
                    <a:p>
                      <a:r>
                        <a:rPr lang="en-US" dirty="0"/>
                        <a:t>Create order</a:t>
                      </a:r>
                    </a:p>
                  </a:txBody>
                  <a:tcPr/>
                </a:tc>
                <a:tc>
                  <a:txBody>
                    <a:bodyPr/>
                    <a:lstStyle/>
                    <a:p>
                      <a:r>
                        <a:rPr lang="en-US" dirty="0"/>
                        <a:t>SAP</a:t>
                      </a:r>
                    </a:p>
                  </a:txBody>
                  <a:tcPr/>
                </a:tc>
                <a:extLst>
                  <a:ext uri="{0D108BD9-81ED-4DB2-BD59-A6C34878D82A}">
                    <a16:rowId xmlns:a16="http://schemas.microsoft.com/office/drawing/2014/main" val="2180359874"/>
                  </a:ext>
                </a:extLst>
              </a:tr>
            </a:tbl>
          </a:graphicData>
        </a:graphic>
      </p:graphicFrame>
      <p:sp>
        <p:nvSpPr>
          <p:cNvPr id="5" name="TextBox 4">
            <a:extLst>
              <a:ext uri="{FF2B5EF4-FFF2-40B4-BE49-F238E27FC236}">
                <a16:creationId xmlns:a16="http://schemas.microsoft.com/office/drawing/2014/main" id="{E787ABE0-68B1-AFA1-6652-F2CE55002530}"/>
              </a:ext>
            </a:extLst>
          </p:cNvPr>
          <p:cNvSpPr txBox="1"/>
          <p:nvPr/>
        </p:nvSpPr>
        <p:spPr>
          <a:xfrm>
            <a:off x="1384299" y="5257800"/>
            <a:ext cx="9220200" cy="1508105"/>
          </a:xfrm>
          <a:prstGeom prst="rect">
            <a:avLst/>
          </a:prstGeom>
          <a:noFill/>
        </p:spPr>
        <p:txBody>
          <a:bodyPr wrap="square" rtlCol="0">
            <a:spAutoFit/>
          </a:bodyPr>
          <a:lstStyle/>
          <a:p>
            <a:r>
              <a:rPr lang="en-US" sz="2000" b="1" dirty="0">
                <a:solidFill>
                  <a:srgbClr val="FF0000"/>
                </a:solidFill>
              </a:rPr>
              <a:t>IMPORTANT:</a:t>
            </a:r>
            <a:br>
              <a:rPr lang="en-US" dirty="0"/>
            </a:br>
            <a:r>
              <a:rPr lang="en-US" dirty="0"/>
              <a:t>1) When people talk about APIs, they generally mean Moderate to Complex!</a:t>
            </a:r>
          </a:p>
          <a:p>
            <a:r>
              <a:rPr lang="en-US" dirty="0"/>
              <a:t>2) Most API discussions involve web APIs.</a:t>
            </a:r>
          </a:p>
          <a:p>
            <a:r>
              <a:rPr lang="en-US" dirty="0"/>
              <a:t>3) There are 4 different types of APIs:</a:t>
            </a:r>
          </a:p>
          <a:p>
            <a:r>
              <a:rPr lang="en-US" dirty="0"/>
              <a:t>	Public APIs, Partner APIs, Internal APIs, and Composite APIs</a:t>
            </a:r>
          </a:p>
        </p:txBody>
      </p:sp>
    </p:spTree>
    <p:extLst>
      <p:ext uri="{BB962C8B-B14F-4D97-AF65-F5344CB8AC3E}">
        <p14:creationId xmlns:p14="http://schemas.microsoft.com/office/powerpoint/2010/main" val="2857122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E622C9-ED24-3F4B-D3BD-AC23F53C8D5C}"/>
              </a:ext>
            </a:extLst>
          </p:cNvPr>
          <p:cNvSpPr>
            <a:spLocks noGrp="1"/>
          </p:cNvSpPr>
          <p:nvPr>
            <p:ph type="title"/>
          </p:nvPr>
        </p:nvSpPr>
        <p:spPr/>
        <p:txBody>
          <a:bodyPr/>
          <a:lstStyle/>
          <a:p>
            <a:r>
              <a:rPr lang="en-US" dirty="0"/>
              <a:t>API Details</a:t>
            </a:r>
          </a:p>
        </p:txBody>
      </p:sp>
      <p:sp>
        <p:nvSpPr>
          <p:cNvPr id="5" name="Text Placeholder 4">
            <a:extLst>
              <a:ext uri="{FF2B5EF4-FFF2-40B4-BE49-F238E27FC236}">
                <a16:creationId xmlns:a16="http://schemas.microsoft.com/office/drawing/2014/main" id="{05483F79-6314-BABD-6213-B637164D10DE}"/>
              </a:ext>
            </a:extLst>
          </p:cNvPr>
          <p:cNvSpPr>
            <a:spLocks noGrp="1"/>
          </p:cNvSpPr>
          <p:nvPr>
            <p:ph type="body" idx="1"/>
          </p:nvPr>
        </p:nvSpPr>
        <p:spPr/>
        <p:txBody>
          <a:bodyPr/>
          <a:lstStyle/>
          <a:p>
            <a:r>
              <a:rPr lang="en-US" dirty="0"/>
              <a:t>The devil is in the details…</a:t>
            </a:r>
          </a:p>
        </p:txBody>
      </p:sp>
    </p:spTree>
    <p:extLst>
      <p:ext uri="{BB962C8B-B14F-4D97-AF65-F5344CB8AC3E}">
        <p14:creationId xmlns:p14="http://schemas.microsoft.com/office/powerpoint/2010/main" val="1744380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DD2D0DF-7D5E-C2EC-0AE1-6C2FF85F4E10}"/>
              </a:ext>
            </a:extLst>
          </p:cNvPr>
          <p:cNvSpPr>
            <a:spLocks noGrp="1"/>
          </p:cNvSpPr>
          <p:nvPr>
            <p:ph type="title"/>
          </p:nvPr>
        </p:nvSpPr>
        <p:spPr/>
        <p:txBody>
          <a:bodyPr/>
          <a:lstStyle/>
          <a:p>
            <a:r>
              <a:rPr lang="en-US" dirty="0"/>
              <a:t>3 things happen</a:t>
            </a:r>
          </a:p>
        </p:txBody>
      </p:sp>
      <p:sp>
        <p:nvSpPr>
          <p:cNvPr id="5" name="Content Placeholder 4">
            <a:extLst>
              <a:ext uri="{FF2B5EF4-FFF2-40B4-BE49-F238E27FC236}">
                <a16:creationId xmlns:a16="http://schemas.microsoft.com/office/drawing/2014/main" id="{31DFF1B1-159F-A399-93C2-F96EE381AB7D}"/>
              </a:ext>
            </a:extLst>
          </p:cNvPr>
          <p:cNvSpPr>
            <a:spLocks noGrp="1"/>
          </p:cNvSpPr>
          <p:nvPr>
            <p:ph idx="1"/>
          </p:nvPr>
        </p:nvSpPr>
        <p:spPr/>
        <p:txBody>
          <a:bodyPr/>
          <a:lstStyle/>
          <a:p>
            <a:r>
              <a:rPr lang="en-US" dirty="0"/>
              <a:t>Every transaction or interaction with an API:</a:t>
            </a:r>
          </a:p>
          <a:p>
            <a:pPr lvl="1"/>
            <a:r>
              <a:rPr lang="en-US" dirty="0"/>
              <a:t>Request</a:t>
            </a:r>
          </a:p>
          <a:p>
            <a:pPr lvl="1"/>
            <a:r>
              <a:rPr lang="en-US" dirty="0"/>
              <a:t>Program/task is run</a:t>
            </a:r>
          </a:p>
          <a:p>
            <a:pPr lvl="1"/>
            <a:r>
              <a:rPr lang="en-US" dirty="0"/>
              <a:t>Application sends back a response</a:t>
            </a:r>
          </a:p>
        </p:txBody>
      </p:sp>
      <p:pic>
        <p:nvPicPr>
          <p:cNvPr id="9" name="Picture 8" descr="A picture containing outdoor, person&#10;&#10;Description automatically generated">
            <a:extLst>
              <a:ext uri="{FF2B5EF4-FFF2-40B4-BE49-F238E27FC236}">
                <a16:creationId xmlns:a16="http://schemas.microsoft.com/office/drawing/2014/main" id="{2FBD9876-ECCD-9F0D-548A-69E54D310C6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8160" y="3657600"/>
            <a:ext cx="4116191" cy="2743200"/>
          </a:xfrm>
          <a:prstGeom prst="rect">
            <a:avLst/>
          </a:prstGeom>
        </p:spPr>
      </p:pic>
      <p:cxnSp>
        <p:nvCxnSpPr>
          <p:cNvPr id="11" name="Straight Arrow Connector 10">
            <a:extLst>
              <a:ext uri="{FF2B5EF4-FFF2-40B4-BE49-F238E27FC236}">
                <a16:creationId xmlns:a16="http://schemas.microsoft.com/office/drawing/2014/main" id="{E3E61D03-3CD8-D597-3BE3-E77DD2E4FD06}"/>
              </a:ext>
            </a:extLst>
          </p:cNvPr>
          <p:cNvCxnSpPr/>
          <p:nvPr/>
        </p:nvCxnSpPr>
        <p:spPr>
          <a:xfrm>
            <a:off x="5644351" y="4533900"/>
            <a:ext cx="1823249" cy="0"/>
          </a:xfrm>
          <a:prstGeom prst="straightConnector1">
            <a:avLst/>
          </a:prstGeom>
          <a:ln w="76200">
            <a:tailEnd type="triangle"/>
          </a:ln>
        </p:spPr>
        <p:style>
          <a:lnRef idx="3">
            <a:schemeClr val="accent3"/>
          </a:lnRef>
          <a:fillRef idx="0">
            <a:schemeClr val="accent3"/>
          </a:fillRef>
          <a:effectRef idx="2">
            <a:schemeClr val="accent3"/>
          </a:effectRef>
          <a:fontRef idx="minor">
            <a:schemeClr val="tx1"/>
          </a:fontRef>
        </p:style>
      </p:cxnSp>
      <p:cxnSp>
        <p:nvCxnSpPr>
          <p:cNvPr id="13" name="Straight Arrow Connector 12">
            <a:extLst>
              <a:ext uri="{FF2B5EF4-FFF2-40B4-BE49-F238E27FC236}">
                <a16:creationId xmlns:a16="http://schemas.microsoft.com/office/drawing/2014/main" id="{0FEB5DB6-B05C-4C44-6C75-9A24DAF52551}"/>
              </a:ext>
            </a:extLst>
          </p:cNvPr>
          <p:cNvCxnSpPr/>
          <p:nvPr/>
        </p:nvCxnSpPr>
        <p:spPr>
          <a:xfrm flipH="1">
            <a:off x="5644351" y="5448300"/>
            <a:ext cx="1823249" cy="0"/>
          </a:xfrm>
          <a:prstGeom prst="straightConnector1">
            <a:avLst/>
          </a:prstGeom>
          <a:ln w="76200">
            <a:tailEnd type="triangle"/>
          </a:ln>
        </p:spPr>
        <p:style>
          <a:lnRef idx="3">
            <a:schemeClr val="accent3"/>
          </a:lnRef>
          <a:fillRef idx="0">
            <a:schemeClr val="accent3"/>
          </a:fillRef>
          <a:effectRef idx="2">
            <a:schemeClr val="accent3"/>
          </a:effectRef>
          <a:fontRef idx="minor">
            <a:schemeClr val="tx1"/>
          </a:fontRef>
        </p:style>
      </p:cxnSp>
      <p:pic>
        <p:nvPicPr>
          <p:cNvPr id="17" name="Picture 16">
            <a:extLst>
              <a:ext uri="{FF2B5EF4-FFF2-40B4-BE49-F238E27FC236}">
                <a16:creationId xmlns:a16="http://schemas.microsoft.com/office/drawing/2014/main" id="{6ACA417F-E16C-04D7-6832-3588F5A28B4A}"/>
              </a:ext>
            </a:extLst>
          </p:cNvPr>
          <p:cNvPicPr>
            <a:picLocks noChangeAspect="1"/>
          </p:cNvPicPr>
          <p:nvPr/>
        </p:nvPicPr>
        <p:blipFill>
          <a:blip r:embed="rId4"/>
          <a:stretch>
            <a:fillRect/>
          </a:stretch>
        </p:blipFill>
        <p:spPr>
          <a:xfrm>
            <a:off x="7488840" y="3657600"/>
            <a:ext cx="4116191" cy="2743200"/>
          </a:xfrm>
          <a:prstGeom prst="rect">
            <a:avLst/>
          </a:prstGeom>
        </p:spPr>
      </p:pic>
    </p:spTree>
    <p:extLst>
      <p:ext uri="{BB962C8B-B14F-4D97-AF65-F5344CB8AC3E}">
        <p14:creationId xmlns:p14="http://schemas.microsoft.com/office/powerpoint/2010/main" val="22997512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8C5BF-DF9B-A89A-DCDE-C5370D9906A1}"/>
              </a:ext>
            </a:extLst>
          </p:cNvPr>
          <p:cNvSpPr>
            <a:spLocks noGrp="1"/>
          </p:cNvSpPr>
          <p:nvPr>
            <p:ph type="title"/>
          </p:nvPr>
        </p:nvSpPr>
        <p:spPr/>
        <p:txBody>
          <a:bodyPr/>
          <a:lstStyle/>
          <a:p>
            <a:r>
              <a:rPr lang="en-US" dirty="0"/>
              <a:t>The anatomy of an API call</a:t>
            </a:r>
          </a:p>
        </p:txBody>
      </p:sp>
      <p:sp>
        <p:nvSpPr>
          <p:cNvPr id="6" name="Rectangle 5">
            <a:extLst>
              <a:ext uri="{FF2B5EF4-FFF2-40B4-BE49-F238E27FC236}">
                <a16:creationId xmlns:a16="http://schemas.microsoft.com/office/drawing/2014/main" id="{035E532E-B93F-18C2-AD8F-8E27213210D8}"/>
              </a:ext>
            </a:extLst>
          </p:cNvPr>
          <p:cNvSpPr/>
          <p:nvPr/>
        </p:nvSpPr>
        <p:spPr>
          <a:xfrm>
            <a:off x="2057400" y="2667000"/>
            <a:ext cx="2438400" cy="762000"/>
          </a:xfrm>
          <a:prstGeom prst="rect">
            <a:avLst/>
          </a:prstGeom>
          <a:solidFill>
            <a:schemeClr val="accent3">
              <a:lumMod val="5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base URL</a:t>
            </a:r>
          </a:p>
        </p:txBody>
      </p:sp>
      <p:sp>
        <p:nvSpPr>
          <p:cNvPr id="7" name="Rectangle 6">
            <a:extLst>
              <a:ext uri="{FF2B5EF4-FFF2-40B4-BE49-F238E27FC236}">
                <a16:creationId xmlns:a16="http://schemas.microsoft.com/office/drawing/2014/main" id="{AE3D1703-0FEA-B5CC-C6D7-52EECFAB8C64}"/>
              </a:ext>
            </a:extLst>
          </p:cNvPr>
          <p:cNvSpPr/>
          <p:nvPr/>
        </p:nvSpPr>
        <p:spPr>
          <a:xfrm>
            <a:off x="4724400" y="2667000"/>
            <a:ext cx="2438400" cy="762000"/>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query</a:t>
            </a:r>
          </a:p>
        </p:txBody>
      </p:sp>
      <p:sp>
        <p:nvSpPr>
          <p:cNvPr id="8" name="Rectangle 7">
            <a:extLst>
              <a:ext uri="{FF2B5EF4-FFF2-40B4-BE49-F238E27FC236}">
                <a16:creationId xmlns:a16="http://schemas.microsoft.com/office/drawing/2014/main" id="{D94B817A-5F72-B9D6-1990-EE5A772B452E}"/>
              </a:ext>
            </a:extLst>
          </p:cNvPr>
          <p:cNvSpPr/>
          <p:nvPr/>
        </p:nvSpPr>
        <p:spPr>
          <a:xfrm>
            <a:off x="7391400" y="2667000"/>
            <a:ext cx="2438400" cy="762000"/>
          </a:xfrm>
          <a:prstGeom prst="rect">
            <a:avLst/>
          </a:prstGeom>
          <a:solidFill>
            <a:schemeClr val="accent4">
              <a:lumMod val="5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key</a:t>
            </a:r>
          </a:p>
        </p:txBody>
      </p:sp>
      <p:sp>
        <p:nvSpPr>
          <p:cNvPr id="10" name="TextBox 9">
            <a:extLst>
              <a:ext uri="{FF2B5EF4-FFF2-40B4-BE49-F238E27FC236}">
                <a16:creationId xmlns:a16="http://schemas.microsoft.com/office/drawing/2014/main" id="{BC895B23-D0EB-EF04-2C6B-63756726CC0C}"/>
              </a:ext>
            </a:extLst>
          </p:cNvPr>
          <p:cNvSpPr txBox="1"/>
          <p:nvPr/>
        </p:nvSpPr>
        <p:spPr>
          <a:xfrm>
            <a:off x="2057400" y="3849470"/>
            <a:ext cx="8763000" cy="861774"/>
          </a:xfrm>
          <a:prstGeom prst="rect">
            <a:avLst/>
          </a:prstGeom>
          <a:noFill/>
        </p:spPr>
        <p:txBody>
          <a:bodyPr wrap="square" rtlCol="0">
            <a:spAutoFit/>
          </a:bodyPr>
          <a:lstStyle/>
          <a:p>
            <a:endParaRPr lang="en-US" dirty="0"/>
          </a:p>
          <a:p>
            <a:r>
              <a:rPr lang="en-US" sz="3200" dirty="0">
                <a:solidFill>
                  <a:schemeClr val="accent3">
                    <a:lumMod val="75000"/>
                  </a:schemeClr>
                </a:solidFill>
              </a:rPr>
              <a:t>http://BASEURL</a:t>
            </a:r>
            <a:r>
              <a:rPr lang="en-US" sz="3200" dirty="0">
                <a:solidFill>
                  <a:schemeClr val="accent1">
                    <a:lumMod val="50000"/>
                  </a:schemeClr>
                </a:solidFill>
              </a:rPr>
              <a:t>?query=QUERY</a:t>
            </a:r>
            <a:r>
              <a:rPr lang="en-US" sz="3200" dirty="0">
                <a:solidFill>
                  <a:schemeClr val="accent4">
                    <a:lumMod val="50000"/>
                  </a:schemeClr>
                </a:solidFill>
              </a:rPr>
              <a:t>&amp;api-key=KEY</a:t>
            </a:r>
          </a:p>
        </p:txBody>
      </p:sp>
    </p:spTree>
    <p:extLst>
      <p:ext uri="{BB962C8B-B14F-4D97-AF65-F5344CB8AC3E}">
        <p14:creationId xmlns:p14="http://schemas.microsoft.com/office/powerpoint/2010/main" val="1514713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928D966-1EF6-C329-E99A-1269EE1D0EF7}"/>
              </a:ext>
            </a:extLst>
          </p:cNvPr>
          <p:cNvSpPr>
            <a:spLocks noGrp="1"/>
          </p:cNvSpPr>
          <p:nvPr>
            <p:ph type="title"/>
          </p:nvPr>
        </p:nvSpPr>
        <p:spPr/>
        <p:txBody>
          <a:bodyPr/>
          <a:lstStyle/>
          <a:p>
            <a:r>
              <a:rPr lang="en-US" dirty="0"/>
              <a:t>Demo</a:t>
            </a:r>
          </a:p>
        </p:txBody>
      </p:sp>
      <p:sp>
        <p:nvSpPr>
          <p:cNvPr id="6" name="Text Placeholder 5">
            <a:extLst>
              <a:ext uri="{FF2B5EF4-FFF2-40B4-BE49-F238E27FC236}">
                <a16:creationId xmlns:a16="http://schemas.microsoft.com/office/drawing/2014/main" id="{A967555F-A20C-606F-67B4-529939699500}"/>
              </a:ext>
            </a:extLst>
          </p:cNvPr>
          <p:cNvSpPr>
            <a:spLocks noGrp="1"/>
          </p:cNvSpPr>
          <p:nvPr>
            <p:ph type="body" idx="1"/>
          </p:nvPr>
        </p:nvSpPr>
        <p:spPr/>
        <p:txBody>
          <a:bodyPr/>
          <a:lstStyle/>
          <a:p>
            <a:r>
              <a:rPr lang="en-US" dirty="0"/>
              <a:t>APIs ARE easy…promise…</a:t>
            </a:r>
          </a:p>
        </p:txBody>
      </p:sp>
    </p:spTree>
    <p:extLst>
      <p:ext uri="{BB962C8B-B14F-4D97-AF65-F5344CB8AC3E}">
        <p14:creationId xmlns:p14="http://schemas.microsoft.com/office/powerpoint/2010/main" val="9431825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HTTP</a:t>
            </a:r>
            <a:endParaRPr dirty="0"/>
          </a:p>
        </p:txBody>
      </p:sp>
      <p:sp>
        <p:nvSpPr>
          <p:cNvPr id="3" name="Text Placeholder 2"/>
          <p:cNvSpPr>
            <a:spLocks noGrp="1"/>
          </p:cNvSpPr>
          <p:nvPr>
            <p:ph type="body" idx="1"/>
          </p:nvPr>
        </p:nvSpPr>
        <p:spPr>
          <a:xfrm>
            <a:off x="1524000" y="4589463"/>
            <a:ext cx="9525000" cy="1506537"/>
          </a:xfrm>
        </p:spPr>
        <p:txBody>
          <a:bodyPr/>
          <a:lstStyle/>
          <a:p>
            <a:r>
              <a:rPr lang="en-US" dirty="0"/>
              <a:t>Turns out there’s more happening behind the scenes!</a:t>
            </a:r>
            <a:endParaRPr dirty="0"/>
          </a:p>
        </p:txBody>
      </p:sp>
    </p:spTree>
    <p:extLst>
      <p:ext uri="{BB962C8B-B14F-4D97-AF65-F5344CB8AC3E}">
        <p14:creationId xmlns:p14="http://schemas.microsoft.com/office/powerpoint/2010/main" val="34444352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CB04C0-38F6-624D-4324-AC8FF947D0BA}"/>
              </a:ext>
            </a:extLst>
          </p:cNvPr>
          <p:cNvSpPr>
            <a:spLocks noGrp="1"/>
          </p:cNvSpPr>
          <p:nvPr>
            <p:ph type="title"/>
          </p:nvPr>
        </p:nvSpPr>
        <p:spPr/>
        <p:txBody>
          <a:bodyPr/>
          <a:lstStyle/>
          <a:p>
            <a:r>
              <a:rPr lang="en-US" dirty="0"/>
              <a:t>APIs are EVERYWHERE!</a:t>
            </a:r>
          </a:p>
        </p:txBody>
      </p:sp>
      <p:sp>
        <p:nvSpPr>
          <p:cNvPr id="5" name="Content Placeholder 4">
            <a:extLst>
              <a:ext uri="{FF2B5EF4-FFF2-40B4-BE49-F238E27FC236}">
                <a16:creationId xmlns:a16="http://schemas.microsoft.com/office/drawing/2014/main" id="{556325C6-4FFB-D396-3ECE-1C87D0E4175B}"/>
              </a:ext>
            </a:extLst>
          </p:cNvPr>
          <p:cNvSpPr>
            <a:spLocks noGrp="1"/>
          </p:cNvSpPr>
          <p:nvPr>
            <p:ph idx="1"/>
          </p:nvPr>
        </p:nvSpPr>
        <p:spPr/>
        <p:txBody>
          <a:bodyPr>
            <a:normAutofit/>
          </a:bodyPr>
          <a:lstStyle/>
          <a:p>
            <a:r>
              <a:rPr lang="en-US" dirty="0"/>
              <a:t>APIs over the internet are web services</a:t>
            </a:r>
          </a:p>
          <a:p>
            <a:pPr lvl="1"/>
            <a:r>
              <a:rPr lang="en-US" dirty="0"/>
              <a:t>IMPORTANT: </a:t>
            </a:r>
            <a:r>
              <a:rPr lang="en-US" sz="2000" b="1" dirty="0">
                <a:solidFill>
                  <a:srgbClr val="FF0000"/>
                </a:solidFill>
              </a:rPr>
              <a:t>ALL</a:t>
            </a:r>
            <a:r>
              <a:rPr lang="en-US" dirty="0"/>
              <a:t> web services are APIs, but </a:t>
            </a:r>
            <a:r>
              <a:rPr lang="en-US" sz="2000" b="1" dirty="0">
                <a:solidFill>
                  <a:srgbClr val="FF0000"/>
                </a:solidFill>
              </a:rPr>
              <a:t>NOT ALL</a:t>
            </a:r>
            <a:r>
              <a:rPr lang="en-US" dirty="0"/>
              <a:t> APIs are web services</a:t>
            </a:r>
          </a:p>
          <a:p>
            <a:r>
              <a:rPr lang="en-US" dirty="0"/>
              <a:t>REST is the most common type of API endpoint accessed over the internet</a:t>
            </a:r>
          </a:p>
          <a:p>
            <a:pPr lvl="1"/>
            <a:r>
              <a:rPr lang="en-US" dirty="0"/>
              <a:t>Using HTTP</a:t>
            </a:r>
            <a:r>
              <a:rPr lang="en-US" dirty="0">
                <a:solidFill>
                  <a:schemeClr val="tx1"/>
                </a:solidFill>
              </a:rPr>
              <a:t>/HTTPS</a:t>
            </a:r>
          </a:p>
          <a:p>
            <a:r>
              <a:rPr lang="en-US" dirty="0"/>
              <a:t>Hyper Text Transfer Protocol</a:t>
            </a:r>
          </a:p>
          <a:p>
            <a:pPr lvl="1"/>
            <a:r>
              <a:rPr lang="en-US" dirty="0"/>
              <a:t>Hyper Text </a:t>
            </a:r>
          </a:p>
          <a:p>
            <a:pPr lvl="1"/>
            <a:r>
              <a:rPr lang="en-US" dirty="0"/>
              <a:t>Transfer Protocol</a:t>
            </a:r>
          </a:p>
          <a:p>
            <a:pPr marL="228600" lvl="1">
              <a:spcBef>
                <a:spcPts val="1800"/>
              </a:spcBef>
            </a:pPr>
            <a:r>
              <a:rPr lang="en-US" sz="2000" dirty="0"/>
              <a:t>Always </a:t>
            </a:r>
            <a:r>
              <a:rPr lang="en-US" sz="2000" dirty="0" err="1"/>
              <a:t>requestin</a:t>
            </a:r>
            <a:r>
              <a:rPr lang="en-US" sz="2000" dirty="0"/>
              <a:t>’ </a:t>
            </a:r>
            <a:r>
              <a:rPr lang="en-US" sz="2000" dirty="0" err="1"/>
              <a:t>somethin</a:t>
            </a:r>
            <a:r>
              <a:rPr lang="en-US" sz="2000" dirty="0"/>
              <a:t>’!</a:t>
            </a:r>
          </a:p>
        </p:txBody>
      </p:sp>
    </p:spTree>
    <p:extLst>
      <p:ext uri="{BB962C8B-B14F-4D97-AF65-F5344CB8AC3E}">
        <p14:creationId xmlns:p14="http://schemas.microsoft.com/office/powerpoint/2010/main" val="2742358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E6709-478A-B706-EEB0-7438D5C500DA}"/>
              </a:ext>
            </a:extLst>
          </p:cNvPr>
          <p:cNvSpPr>
            <a:spLocks noGrp="1"/>
          </p:cNvSpPr>
          <p:nvPr>
            <p:ph type="title"/>
          </p:nvPr>
        </p:nvSpPr>
        <p:spPr/>
        <p:txBody>
          <a:bodyPr/>
          <a:lstStyle/>
          <a:p>
            <a:endParaRPr lang="en-US" dirty="0"/>
          </a:p>
        </p:txBody>
      </p:sp>
      <p:pic>
        <p:nvPicPr>
          <p:cNvPr id="5" name="Content Placeholder 4" descr="Diagram&#10;&#10;Description automatically generated">
            <a:extLst>
              <a:ext uri="{FF2B5EF4-FFF2-40B4-BE49-F238E27FC236}">
                <a16:creationId xmlns:a16="http://schemas.microsoft.com/office/drawing/2014/main" id="{80D5B2B1-5320-0B38-2096-0B0324A379E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1"/>
            <a:ext cx="12192000" cy="6963119"/>
          </a:xfrm>
        </p:spPr>
      </p:pic>
    </p:spTree>
    <p:extLst>
      <p:ext uri="{BB962C8B-B14F-4D97-AF65-F5344CB8AC3E}">
        <p14:creationId xmlns:p14="http://schemas.microsoft.com/office/powerpoint/2010/main" val="40447168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6F759-8042-3A98-8D27-8B3E77A0F2BF}"/>
              </a:ext>
            </a:extLst>
          </p:cNvPr>
          <p:cNvSpPr>
            <a:spLocks noGrp="1"/>
          </p:cNvSpPr>
          <p:nvPr>
            <p:ph type="title"/>
          </p:nvPr>
        </p:nvSpPr>
        <p:spPr/>
        <p:txBody>
          <a:bodyPr/>
          <a:lstStyle/>
          <a:p>
            <a:r>
              <a:rPr lang="en-US" dirty="0"/>
              <a:t>Request HTTP</a:t>
            </a:r>
          </a:p>
        </p:txBody>
      </p:sp>
      <p:graphicFrame>
        <p:nvGraphicFramePr>
          <p:cNvPr id="5" name="Content Placeholder 4">
            <a:extLst>
              <a:ext uri="{FF2B5EF4-FFF2-40B4-BE49-F238E27FC236}">
                <a16:creationId xmlns:a16="http://schemas.microsoft.com/office/drawing/2014/main" id="{CDE78808-2A74-F3FE-FF06-9D8780D92099}"/>
              </a:ext>
            </a:extLst>
          </p:cNvPr>
          <p:cNvGraphicFramePr>
            <a:graphicFrameLocks/>
          </p:cNvGraphicFramePr>
          <p:nvPr>
            <p:extLst>
              <p:ext uri="{D42A27DB-BD31-4B8C-83A1-F6EECF244321}">
                <p14:modId xmlns:p14="http://schemas.microsoft.com/office/powerpoint/2010/main" val="255265159"/>
              </p:ext>
            </p:extLst>
          </p:nvPr>
        </p:nvGraphicFramePr>
        <p:xfrm>
          <a:off x="1066800" y="1752600"/>
          <a:ext cx="10058400" cy="3679780"/>
        </p:xfrm>
        <a:graphic>
          <a:graphicData uri="http://schemas.openxmlformats.org/drawingml/2006/table">
            <a:tbl>
              <a:tblPr firstRow="1" bandRow="1">
                <a:tableStyleId>{073A0DAA-6AF3-43AB-8588-CEC1D06C72B9}</a:tableStyleId>
              </a:tblPr>
              <a:tblGrid>
                <a:gridCol w="1481470">
                  <a:extLst>
                    <a:ext uri="{9D8B030D-6E8A-4147-A177-3AD203B41FA5}">
                      <a16:colId xmlns:a16="http://schemas.microsoft.com/office/drawing/2014/main" val="20000"/>
                    </a:ext>
                  </a:extLst>
                </a:gridCol>
                <a:gridCol w="3742660">
                  <a:extLst>
                    <a:ext uri="{9D8B030D-6E8A-4147-A177-3AD203B41FA5}">
                      <a16:colId xmlns:a16="http://schemas.microsoft.com/office/drawing/2014/main" val="20001"/>
                    </a:ext>
                  </a:extLst>
                </a:gridCol>
                <a:gridCol w="4834270">
                  <a:extLst>
                    <a:ext uri="{9D8B030D-6E8A-4147-A177-3AD203B41FA5}">
                      <a16:colId xmlns:a16="http://schemas.microsoft.com/office/drawing/2014/main" val="20002"/>
                    </a:ext>
                  </a:extLst>
                </a:gridCol>
              </a:tblGrid>
              <a:tr h="539437">
                <a:tc>
                  <a:txBody>
                    <a:bodyPr/>
                    <a:lstStyle/>
                    <a:p>
                      <a:pPr algn="ctr"/>
                      <a:r>
                        <a:rPr lang="en-US" dirty="0"/>
                        <a:t>HTTP</a:t>
                      </a:r>
                      <a:endParaRPr dirty="0"/>
                    </a:p>
                  </a:txBody>
                  <a:tcPr anchor="ctr"/>
                </a:tc>
                <a:tc>
                  <a:txBody>
                    <a:bodyPr/>
                    <a:lstStyle/>
                    <a:p>
                      <a:pPr algn="ctr"/>
                      <a:r>
                        <a:rPr lang="en-US" dirty="0"/>
                        <a:t>Request</a:t>
                      </a:r>
                      <a:endParaRPr dirty="0"/>
                    </a:p>
                  </a:txBody>
                  <a:tcPr anchor="ctr"/>
                </a:tc>
                <a:tc>
                  <a:txBody>
                    <a:bodyPr/>
                    <a:lstStyle/>
                    <a:p>
                      <a:pPr algn="ctr"/>
                      <a:r>
                        <a:rPr lang="en-US" dirty="0"/>
                        <a:t>Response</a:t>
                      </a:r>
                      <a:endParaRPr dirty="0"/>
                    </a:p>
                  </a:txBody>
                  <a:tcPr anchor="ctr"/>
                </a:tc>
                <a:extLst>
                  <a:ext uri="{0D108BD9-81ED-4DB2-BD59-A6C34878D82A}">
                    <a16:rowId xmlns:a16="http://schemas.microsoft.com/office/drawing/2014/main" val="10000"/>
                  </a:ext>
                </a:extLst>
              </a:tr>
              <a:tr h="566143">
                <a:tc>
                  <a:txBody>
                    <a:bodyPr/>
                    <a:lstStyle/>
                    <a:p>
                      <a:pPr algn="ctr"/>
                      <a:r>
                        <a:rPr lang="en-US" dirty="0"/>
                        <a:t>Start line</a:t>
                      </a:r>
                      <a:endParaRPr dirty="0"/>
                    </a:p>
                  </a:txBody>
                  <a:tcPr anchor="ctr"/>
                </a:tc>
                <a:tc>
                  <a:txBody>
                    <a:bodyPr/>
                    <a:lstStyle/>
                    <a:p>
                      <a:pPr algn="ctr"/>
                      <a:r>
                        <a:rPr lang="en-US" dirty="0"/>
                        <a:t>Version (1.1)</a:t>
                      </a:r>
                    </a:p>
                    <a:p>
                      <a:pPr algn="ctr"/>
                      <a:r>
                        <a:rPr lang="en-US" dirty="0"/>
                        <a:t>Method</a:t>
                      </a:r>
                      <a:endParaRPr dirty="0"/>
                    </a:p>
                  </a:txBody>
                  <a:tcPr anchor="ctr"/>
                </a:tc>
                <a:tc>
                  <a:txBody>
                    <a:bodyPr/>
                    <a:lstStyle/>
                    <a:p>
                      <a:pPr algn="ctr"/>
                      <a:r>
                        <a:rPr lang="en-US" dirty="0"/>
                        <a:t>Version (1.1)</a:t>
                      </a:r>
                    </a:p>
                    <a:p>
                      <a:pPr algn="ctr"/>
                      <a:r>
                        <a:rPr lang="en-US" dirty="0"/>
                        <a:t>Status code</a:t>
                      </a:r>
                      <a:endParaRPr dirty="0"/>
                    </a:p>
                  </a:txBody>
                  <a:tcPr anchor="ctr"/>
                </a:tc>
                <a:extLst>
                  <a:ext uri="{0D108BD9-81ED-4DB2-BD59-A6C34878D82A}">
                    <a16:rowId xmlns:a16="http://schemas.microsoft.com/office/drawing/2014/main" val="10001"/>
                  </a:ext>
                </a:extLst>
              </a:tr>
              <a:tr h="1294040">
                <a:tc>
                  <a:txBody>
                    <a:bodyPr/>
                    <a:lstStyle/>
                    <a:p>
                      <a:pPr algn="ctr"/>
                      <a:r>
                        <a:rPr lang="en-US" dirty="0"/>
                        <a:t>Headers</a:t>
                      </a:r>
                      <a:endParaRPr dirty="0"/>
                    </a:p>
                  </a:txBody>
                  <a:tcPr anchor="ctr"/>
                </a:tc>
                <a:tc>
                  <a:txBody>
                    <a:bodyPr/>
                    <a:lstStyle/>
                    <a:p>
                      <a:pPr algn="ctr"/>
                      <a:r>
                        <a:rPr lang="en-US" dirty="0"/>
                        <a:t>Host</a:t>
                      </a:r>
                    </a:p>
                    <a:p>
                      <a:pPr algn="ctr"/>
                      <a:r>
                        <a:rPr lang="en-US" dirty="0">
                          <a:hlinkClick r:id="rId3"/>
                        </a:rPr>
                        <a:t>www.google.com</a:t>
                      </a:r>
                      <a:endParaRPr lang="en-US" dirty="0"/>
                    </a:p>
                    <a:p>
                      <a:pPr algn="ctr"/>
                      <a:r>
                        <a:rPr lang="en-US"/>
                        <a:t>Content-Type</a:t>
                      </a:r>
                      <a:endParaRPr lang="en-US" dirty="0"/>
                    </a:p>
                    <a:p>
                      <a:pPr algn="ctr"/>
                      <a:r>
                        <a:rPr lang="en-US" dirty="0"/>
                        <a:t>Token</a:t>
                      </a:r>
                      <a:endParaRPr dirty="0"/>
                    </a:p>
                  </a:txBody>
                  <a:tcPr anchor="ctr"/>
                </a:tc>
                <a:tc>
                  <a:txBody>
                    <a:bodyPr/>
                    <a:lstStyle/>
                    <a:p>
                      <a:pPr algn="ctr"/>
                      <a:r>
                        <a:rPr lang="en-US" dirty="0"/>
                        <a:t>Cookie</a:t>
                      </a:r>
                    </a:p>
                    <a:p>
                      <a:pPr algn="ctr"/>
                      <a:r>
                        <a:rPr lang="en-US" dirty="0"/>
                        <a:t>Specify what is being sent back</a:t>
                      </a:r>
                    </a:p>
                    <a:p>
                      <a:pPr algn="ctr"/>
                      <a:r>
                        <a:rPr lang="en-US" dirty="0"/>
                        <a:t>How big is that piece of data?</a:t>
                      </a:r>
                      <a:endParaRPr dirty="0"/>
                    </a:p>
                  </a:txBody>
                  <a:tcPr anchor="ctr"/>
                </a:tc>
                <a:extLst>
                  <a:ext uri="{0D108BD9-81ED-4DB2-BD59-A6C34878D82A}">
                    <a16:rowId xmlns:a16="http://schemas.microsoft.com/office/drawing/2014/main" val="10002"/>
                  </a:ext>
                </a:extLst>
              </a:tr>
              <a:tr h="566143">
                <a:tc>
                  <a:txBody>
                    <a:bodyPr/>
                    <a:lstStyle/>
                    <a:p>
                      <a:pPr algn="ctr"/>
                      <a:r>
                        <a:rPr lang="en-US" dirty="0"/>
                        <a:t>Blank line</a:t>
                      </a:r>
                      <a:endParaRPr dirty="0"/>
                    </a:p>
                  </a:txBody>
                  <a:tcPr anchor="ctr"/>
                </a:tc>
                <a:tc>
                  <a:txBody>
                    <a:bodyPr/>
                    <a:lstStyle/>
                    <a:p>
                      <a:pPr algn="ctr"/>
                      <a:r>
                        <a:rPr lang="en-US" dirty="0"/>
                        <a:t>Separates the head from the body</a:t>
                      </a:r>
                      <a:endParaRPr dirty="0"/>
                    </a:p>
                  </a:txBody>
                  <a:tcPr anchor="ctr"/>
                </a:tc>
                <a:tc>
                  <a:txBody>
                    <a:bodyPr/>
                    <a:lstStyle/>
                    <a:p>
                      <a:pPr algn="ctr"/>
                      <a:r>
                        <a:rPr lang="en-US" dirty="0"/>
                        <a:t>Separates the head from the body</a:t>
                      </a:r>
                    </a:p>
                  </a:txBody>
                  <a:tcPr anchor="ctr"/>
                </a:tc>
                <a:extLst>
                  <a:ext uri="{0D108BD9-81ED-4DB2-BD59-A6C34878D82A}">
                    <a16:rowId xmlns:a16="http://schemas.microsoft.com/office/drawing/2014/main" val="10003"/>
                  </a:ext>
                </a:extLst>
              </a:tr>
              <a:tr h="539437">
                <a:tc>
                  <a:txBody>
                    <a:bodyPr/>
                    <a:lstStyle/>
                    <a:p>
                      <a:pPr algn="ctr"/>
                      <a:r>
                        <a:rPr lang="en-US" dirty="0"/>
                        <a:t>Body</a:t>
                      </a:r>
                      <a:endParaRPr dirty="0"/>
                    </a:p>
                  </a:txBody>
                  <a:tcPr anchor="ctr"/>
                </a:tc>
                <a:tc>
                  <a:txBody>
                    <a:bodyPr/>
                    <a:lstStyle/>
                    <a:p>
                      <a:pPr algn="ctr"/>
                      <a:r>
                        <a:rPr lang="en-US" dirty="0"/>
                        <a:t>GET</a:t>
                      </a:r>
                    </a:p>
                    <a:p>
                      <a:pPr algn="ctr"/>
                      <a:r>
                        <a:rPr lang="en-US" dirty="0"/>
                        <a:t>POST</a:t>
                      </a:r>
                      <a:endParaRPr dirty="0"/>
                    </a:p>
                  </a:txBody>
                  <a:tcPr anchor="ctr"/>
                </a:tc>
                <a:tc>
                  <a:txBody>
                    <a:bodyPr/>
                    <a:lstStyle/>
                    <a:p>
                      <a:pPr algn="ctr"/>
                      <a:r>
                        <a:rPr lang="en-US" dirty="0"/>
                        <a:t>Gets data</a:t>
                      </a:r>
                    </a:p>
                    <a:p>
                      <a:pPr algn="ctr"/>
                      <a:r>
                        <a:rPr lang="en-US" dirty="0"/>
                        <a:t>Changes data</a:t>
                      </a:r>
                      <a:endParaRPr dirty="0"/>
                    </a:p>
                  </a:txBody>
                  <a:tcPr anchor="ctr"/>
                </a:tc>
                <a:extLst>
                  <a:ext uri="{0D108BD9-81ED-4DB2-BD59-A6C34878D82A}">
                    <a16:rowId xmlns:a16="http://schemas.microsoft.com/office/drawing/2014/main" val="2111469939"/>
                  </a:ext>
                </a:extLst>
              </a:tr>
            </a:tbl>
          </a:graphicData>
        </a:graphic>
      </p:graphicFrame>
      <p:sp>
        <p:nvSpPr>
          <p:cNvPr id="7" name="TextBox 6">
            <a:extLst>
              <a:ext uri="{FF2B5EF4-FFF2-40B4-BE49-F238E27FC236}">
                <a16:creationId xmlns:a16="http://schemas.microsoft.com/office/drawing/2014/main" id="{E5671C70-56E2-482D-8615-757274CFDB39}"/>
              </a:ext>
            </a:extLst>
          </p:cNvPr>
          <p:cNvSpPr txBox="1"/>
          <p:nvPr/>
        </p:nvSpPr>
        <p:spPr>
          <a:xfrm>
            <a:off x="4267200" y="5867400"/>
            <a:ext cx="6096000" cy="369332"/>
          </a:xfrm>
          <a:prstGeom prst="rect">
            <a:avLst/>
          </a:prstGeom>
          <a:noFill/>
        </p:spPr>
        <p:txBody>
          <a:bodyPr wrap="square">
            <a:spAutoFit/>
          </a:bodyPr>
          <a:lstStyle/>
          <a:p>
            <a:r>
              <a:rPr lang="en-US" dirty="0">
                <a:hlinkClick r:id="rId4"/>
              </a:rPr>
              <a:t>Hypertext Transfer Protocol - Wikipedia</a:t>
            </a:r>
            <a:endParaRPr lang="en-US" dirty="0"/>
          </a:p>
        </p:txBody>
      </p:sp>
    </p:spTree>
    <p:extLst>
      <p:ext uri="{BB962C8B-B14F-4D97-AF65-F5344CB8AC3E}">
        <p14:creationId xmlns:p14="http://schemas.microsoft.com/office/powerpoint/2010/main" val="3681529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DA061-281E-E3D0-1C2C-15AF74720F6A}"/>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385A4DCC-DC5E-4DB8-3BAC-43F098A4C6D5}"/>
              </a:ext>
            </a:extLst>
          </p:cNvPr>
          <p:cNvSpPr>
            <a:spLocks noGrp="1"/>
          </p:cNvSpPr>
          <p:nvPr>
            <p:ph idx="1"/>
          </p:nvPr>
        </p:nvSpPr>
        <p:spPr/>
        <p:txBody>
          <a:bodyPr>
            <a:normAutofit/>
          </a:bodyPr>
          <a:lstStyle/>
          <a:p>
            <a:pPr marL="0" indent="0">
              <a:buNone/>
            </a:pPr>
            <a:endParaRPr lang="en-US" dirty="0"/>
          </a:p>
          <a:p>
            <a:endParaRPr lang="en-US" dirty="0"/>
          </a:p>
          <a:p>
            <a:endParaRPr lang="en-US" dirty="0"/>
          </a:p>
        </p:txBody>
      </p:sp>
      <p:graphicFrame>
        <p:nvGraphicFramePr>
          <p:cNvPr id="5" name="Table 5">
            <a:extLst>
              <a:ext uri="{FF2B5EF4-FFF2-40B4-BE49-F238E27FC236}">
                <a16:creationId xmlns:a16="http://schemas.microsoft.com/office/drawing/2014/main" id="{EF8F450A-FA97-DE42-4810-5F974312D084}"/>
              </a:ext>
            </a:extLst>
          </p:cNvPr>
          <p:cNvGraphicFramePr>
            <a:graphicFrameLocks noGrp="1"/>
          </p:cNvGraphicFramePr>
          <p:nvPr>
            <p:extLst>
              <p:ext uri="{D42A27DB-BD31-4B8C-83A1-F6EECF244321}">
                <p14:modId xmlns:p14="http://schemas.microsoft.com/office/powerpoint/2010/main" val="3093272703"/>
              </p:ext>
            </p:extLst>
          </p:nvPr>
        </p:nvGraphicFramePr>
        <p:xfrm>
          <a:off x="1981199" y="2057400"/>
          <a:ext cx="8229601" cy="3154680"/>
        </p:xfrm>
        <a:graphic>
          <a:graphicData uri="http://schemas.openxmlformats.org/drawingml/2006/table">
            <a:tbl>
              <a:tblPr firstRow="1" bandRow="1">
                <a:tableStyleId>{073A0DAA-6AF3-43AB-8588-CEC1D06C72B9}</a:tableStyleId>
              </a:tblPr>
              <a:tblGrid>
                <a:gridCol w="1723073">
                  <a:extLst>
                    <a:ext uri="{9D8B030D-6E8A-4147-A177-3AD203B41FA5}">
                      <a16:colId xmlns:a16="http://schemas.microsoft.com/office/drawing/2014/main" val="3174063642"/>
                    </a:ext>
                  </a:extLst>
                </a:gridCol>
                <a:gridCol w="1825943">
                  <a:extLst>
                    <a:ext uri="{9D8B030D-6E8A-4147-A177-3AD203B41FA5}">
                      <a16:colId xmlns:a16="http://schemas.microsoft.com/office/drawing/2014/main" val="3930026689"/>
                    </a:ext>
                  </a:extLst>
                </a:gridCol>
                <a:gridCol w="4680585">
                  <a:extLst>
                    <a:ext uri="{9D8B030D-6E8A-4147-A177-3AD203B41FA5}">
                      <a16:colId xmlns:a16="http://schemas.microsoft.com/office/drawing/2014/main" val="1962172927"/>
                    </a:ext>
                  </a:extLst>
                </a:gridCol>
              </a:tblGrid>
              <a:tr h="502920">
                <a:tc>
                  <a:txBody>
                    <a:bodyPr/>
                    <a:lstStyle/>
                    <a:p>
                      <a:r>
                        <a:rPr lang="en-US" dirty="0"/>
                        <a:t>HTTP Method</a:t>
                      </a:r>
                    </a:p>
                  </a:txBody>
                  <a:tcPr/>
                </a:tc>
                <a:tc>
                  <a:txBody>
                    <a:bodyPr/>
                    <a:lstStyle/>
                    <a:p>
                      <a:r>
                        <a:rPr lang="en-US" dirty="0"/>
                        <a:t>CRUD Operation</a:t>
                      </a:r>
                    </a:p>
                  </a:txBody>
                  <a:tcPr/>
                </a:tc>
                <a:tc>
                  <a:txBody>
                    <a:bodyPr/>
                    <a:lstStyle/>
                    <a:p>
                      <a:r>
                        <a:rPr lang="en-US" dirty="0"/>
                        <a:t>Description</a:t>
                      </a:r>
                    </a:p>
                  </a:txBody>
                  <a:tcPr/>
                </a:tc>
                <a:extLst>
                  <a:ext uri="{0D108BD9-81ED-4DB2-BD59-A6C34878D82A}">
                    <a16:rowId xmlns:a16="http://schemas.microsoft.com/office/drawing/2014/main" val="1828541842"/>
                  </a:ext>
                </a:extLst>
              </a:tr>
              <a:tr h="502920">
                <a:tc>
                  <a:txBody>
                    <a:bodyPr/>
                    <a:lstStyle/>
                    <a:p>
                      <a:r>
                        <a:rPr lang="en-US" dirty="0"/>
                        <a:t>GET</a:t>
                      </a:r>
                    </a:p>
                  </a:txBody>
                  <a:tcPr/>
                </a:tc>
                <a:tc>
                  <a:txBody>
                    <a:bodyPr/>
                    <a:lstStyle/>
                    <a:p>
                      <a:r>
                        <a:rPr lang="en-US" dirty="0"/>
                        <a:t>SELECT</a:t>
                      </a:r>
                    </a:p>
                  </a:txBody>
                  <a:tcPr/>
                </a:tc>
                <a:tc>
                  <a:txBody>
                    <a:bodyPr/>
                    <a:lstStyle/>
                    <a:p>
                      <a:r>
                        <a:rPr lang="en-US" dirty="0"/>
                        <a:t>Fetches a resource. A resource is never changed via a GET request.</a:t>
                      </a:r>
                    </a:p>
                  </a:txBody>
                  <a:tcPr/>
                </a:tc>
                <a:extLst>
                  <a:ext uri="{0D108BD9-81ED-4DB2-BD59-A6C34878D82A}">
                    <a16:rowId xmlns:a16="http://schemas.microsoft.com/office/drawing/2014/main" val="617308766"/>
                  </a:ext>
                </a:extLst>
              </a:tr>
              <a:tr h="502920">
                <a:tc>
                  <a:txBody>
                    <a:bodyPr/>
                    <a:lstStyle/>
                    <a:p>
                      <a:r>
                        <a:rPr lang="en-US" dirty="0"/>
                        <a:t>POST</a:t>
                      </a:r>
                    </a:p>
                  </a:txBody>
                  <a:tcPr/>
                </a:tc>
                <a:tc>
                  <a:txBody>
                    <a:bodyPr/>
                    <a:lstStyle/>
                    <a:p>
                      <a:r>
                        <a:rPr lang="en-US" dirty="0"/>
                        <a:t>INSERT</a:t>
                      </a:r>
                    </a:p>
                  </a:txBody>
                  <a:tcPr/>
                </a:tc>
                <a:tc>
                  <a:txBody>
                    <a:bodyPr/>
                    <a:lstStyle/>
                    <a:p>
                      <a:r>
                        <a:rPr lang="en-US" dirty="0"/>
                        <a:t>Adds to an existing resource</a:t>
                      </a:r>
                    </a:p>
                  </a:txBody>
                  <a:tcPr/>
                </a:tc>
                <a:extLst>
                  <a:ext uri="{0D108BD9-81ED-4DB2-BD59-A6C34878D82A}">
                    <a16:rowId xmlns:a16="http://schemas.microsoft.com/office/drawing/2014/main" val="1960422606"/>
                  </a:ext>
                </a:extLst>
              </a:tr>
              <a:tr h="502920">
                <a:tc>
                  <a:txBody>
                    <a:bodyPr/>
                    <a:lstStyle/>
                    <a:p>
                      <a:r>
                        <a:rPr lang="en-US" dirty="0"/>
                        <a:t>PUT</a:t>
                      </a:r>
                    </a:p>
                  </a:txBody>
                  <a:tcPr/>
                </a:tc>
                <a:tc>
                  <a:txBody>
                    <a:bodyPr/>
                    <a:lstStyle/>
                    <a:p>
                      <a:r>
                        <a:rPr lang="en-US" dirty="0"/>
                        <a:t>UPDATE</a:t>
                      </a:r>
                    </a:p>
                  </a:txBody>
                  <a:tcPr/>
                </a:tc>
                <a:tc>
                  <a:txBody>
                    <a:bodyPr/>
                    <a:lstStyle/>
                    <a:p>
                      <a:r>
                        <a:rPr lang="en-US" dirty="0"/>
                        <a:t>Updates and replaces existing resource</a:t>
                      </a:r>
                    </a:p>
                  </a:txBody>
                  <a:tcPr/>
                </a:tc>
                <a:extLst>
                  <a:ext uri="{0D108BD9-81ED-4DB2-BD59-A6C34878D82A}">
                    <a16:rowId xmlns:a16="http://schemas.microsoft.com/office/drawing/2014/main" val="3000094360"/>
                  </a:ext>
                </a:extLst>
              </a:tr>
              <a:tr h="502920">
                <a:tc>
                  <a:txBody>
                    <a:bodyPr/>
                    <a:lstStyle/>
                    <a:p>
                      <a:r>
                        <a:rPr lang="en-US" dirty="0"/>
                        <a:t>PATCH</a:t>
                      </a:r>
                    </a:p>
                  </a:txBody>
                  <a:tcPr/>
                </a:tc>
                <a:tc>
                  <a:txBody>
                    <a:bodyPr/>
                    <a:lstStyle/>
                    <a:p>
                      <a:r>
                        <a:rPr lang="en-US" dirty="0"/>
                        <a:t>UPDATE</a:t>
                      </a:r>
                    </a:p>
                  </a:txBody>
                  <a:tcPr/>
                </a:tc>
                <a:tc>
                  <a:txBody>
                    <a:bodyPr/>
                    <a:lstStyle/>
                    <a:p>
                      <a:r>
                        <a:rPr lang="en-US" dirty="0"/>
                        <a:t>Partial modification or update to a resource</a:t>
                      </a:r>
                    </a:p>
                  </a:txBody>
                  <a:tcPr/>
                </a:tc>
                <a:extLst>
                  <a:ext uri="{0D108BD9-81ED-4DB2-BD59-A6C34878D82A}">
                    <a16:rowId xmlns:a16="http://schemas.microsoft.com/office/drawing/2014/main" val="3432795186"/>
                  </a:ext>
                </a:extLst>
              </a:tr>
              <a:tr h="502920">
                <a:tc>
                  <a:txBody>
                    <a:bodyPr/>
                    <a:lstStyle/>
                    <a:p>
                      <a:r>
                        <a:rPr lang="en-US" dirty="0"/>
                        <a:t>DELETE</a:t>
                      </a:r>
                    </a:p>
                  </a:txBody>
                  <a:tcPr/>
                </a:tc>
                <a:tc>
                  <a:txBody>
                    <a:bodyPr/>
                    <a:lstStyle/>
                    <a:p>
                      <a:r>
                        <a:rPr lang="en-US" dirty="0"/>
                        <a:t>DELETE</a:t>
                      </a:r>
                    </a:p>
                  </a:txBody>
                  <a:tcPr/>
                </a:tc>
                <a:tc>
                  <a:txBody>
                    <a:bodyPr/>
                    <a:lstStyle/>
                    <a:p>
                      <a:r>
                        <a:rPr lang="en-US" dirty="0"/>
                        <a:t>Deletes a resource</a:t>
                      </a:r>
                    </a:p>
                  </a:txBody>
                  <a:tcPr/>
                </a:tc>
                <a:extLst>
                  <a:ext uri="{0D108BD9-81ED-4DB2-BD59-A6C34878D82A}">
                    <a16:rowId xmlns:a16="http://schemas.microsoft.com/office/drawing/2014/main" val="3006531106"/>
                  </a:ext>
                </a:extLst>
              </a:tr>
            </a:tbl>
          </a:graphicData>
        </a:graphic>
      </p:graphicFrame>
    </p:spTree>
    <p:extLst>
      <p:ext uri="{BB962C8B-B14F-4D97-AF65-F5344CB8AC3E}">
        <p14:creationId xmlns:p14="http://schemas.microsoft.com/office/powerpoint/2010/main" val="19024304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7D94EA-82E2-49BC-80D3-82448EE4828F}"/>
              </a:ext>
            </a:extLst>
          </p:cNvPr>
          <p:cNvSpPr>
            <a:spLocks noGrp="1"/>
          </p:cNvSpPr>
          <p:nvPr>
            <p:ph type="title"/>
          </p:nvPr>
        </p:nvSpPr>
        <p:spPr>
          <a:xfrm>
            <a:off x="588263" y="383334"/>
            <a:ext cx="11018520" cy="701731"/>
          </a:xfrm>
        </p:spPr>
        <p:txBody>
          <a:bodyPr/>
          <a:lstStyle/>
          <a:p>
            <a:r>
              <a:rPr lang="en-US" dirty="0"/>
              <a:t>About me</a:t>
            </a:r>
          </a:p>
        </p:txBody>
      </p:sp>
      <p:sp>
        <p:nvSpPr>
          <p:cNvPr id="18" name="Text Placeholder 6">
            <a:extLst>
              <a:ext uri="{FF2B5EF4-FFF2-40B4-BE49-F238E27FC236}">
                <a16:creationId xmlns:a16="http://schemas.microsoft.com/office/drawing/2014/main" id="{9A5332DF-FCD9-4897-AD70-712AA97A355C}"/>
              </a:ext>
            </a:extLst>
          </p:cNvPr>
          <p:cNvSpPr txBox="1">
            <a:spLocks/>
          </p:cNvSpPr>
          <p:nvPr/>
        </p:nvSpPr>
        <p:spPr>
          <a:xfrm>
            <a:off x="4463796" y="3672524"/>
            <a:ext cx="3264408" cy="307777"/>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solidFill>
                  <a:schemeClr val="tx1"/>
                </a:solidFill>
                <a:latin typeface="+mj-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spcBef>
                <a:spcPct val="20000"/>
              </a:spcBef>
            </a:pPr>
            <a:r>
              <a:rPr lang="en-US" sz="2000" dirty="0">
                <a:latin typeface="+mn-lt"/>
              </a:rPr>
              <a:t>Shannon Kuehn (KEEN)</a:t>
            </a:r>
          </a:p>
        </p:txBody>
      </p:sp>
      <p:sp>
        <p:nvSpPr>
          <p:cNvPr id="20" name="Text Placeholder 4">
            <a:extLst>
              <a:ext uri="{FF2B5EF4-FFF2-40B4-BE49-F238E27FC236}">
                <a16:creationId xmlns:a16="http://schemas.microsoft.com/office/drawing/2014/main" id="{C2011D86-3C0B-4160-A0D1-5EF62869FCDE}"/>
              </a:ext>
            </a:extLst>
          </p:cNvPr>
          <p:cNvSpPr txBox="1">
            <a:spLocks/>
          </p:cNvSpPr>
          <p:nvPr/>
        </p:nvSpPr>
        <p:spPr>
          <a:xfrm>
            <a:off x="3652992" y="4054993"/>
            <a:ext cx="5062391" cy="2671501"/>
          </a:xfrm>
          <a:prstGeom prst="rect">
            <a:avLst/>
          </a:prstGeom>
        </p:spPr>
        <p:txBody>
          <a:bodyPr vert="horz" wrap="square" lIns="0" tIns="0" rIns="0" bIns="0" rtlCol="0">
            <a:spAutoFit/>
          </a:bodyPr>
          <a:lstStyle>
            <a:lvl1pPr marL="176213" marR="0" indent="-1762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lang="en-US" sz="2000" kern="1200" spc="0" baseline="0" dirty="0">
                <a:solidFill>
                  <a:schemeClr val="tx1"/>
                </a:solidFill>
                <a:latin typeface="+mn-lt"/>
                <a:ea typeface="+mn-ea"/>
                <a:cs typeface="Segoe UI" panose="020B0502040204020203" pitchFamily="34" charset="0"/>
              </a:defRPr>
            </a:lvl1pPr>
            <a:lvl2pPr marL="322263" marR="0" indent="-1508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lang="en-US" sz="1800" kern="1200" spc="0" baseline="0" dirty="0">
                <a:solidFill>
                  <a:schemeClr val="tx1"/>
                </a:solidFill>
                <a:latin typeface="+mn-lt"/>
                <a:ea typeface="+mn-ea"/>
                <a:cs typeface="+mn-cs"/>
              </a:defRPr>
            </a:lvl2pPr>
            <a:lvl3pPr marL="466725" marR="0" indent="-1381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lang="en-US" sz="1600" kern="1200" spc="0" baseline="0" dirty="0">
                <a:solidFill>
                  <a:schemeClr val="tx1"/>
                </a:solidFill>
                <a:latin typeface="+mn-lt"/>
                <a:ea typeface="+mn-ea"/>
                <a:cs typeface="+mn-cs"/>
              </a:defRPr>
            </a:lvl3pPr>
            <a:lvl4pPr marL="595313" marR="0" indent="-128588"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lang="en-US" sz="1400" kern="1200" spc="0" baseline="0" dirty="0">
                <a:solidFill>
                  <a:schemeClr val="tx1"/>
                </a:solidFill>
                <a:latin typeface="+mn-lt"/>
                <a:ea typeface="+mn-ea"/>
                <a:cs typeface="+mn-cs"/>
              </a:defRPr>
            </a:lvl4pPr>
            <a:lvl5pPr marL="731838" marR="0" indent="-122238"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lang="en-US" sz="1400" kern="1200" spc="0" baseline="0" dirty="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Wingdings" panose="05000000000000000000" pitchFamily="2" charset="2"/>
              <a:buNone/>
            </a:pPr>
            <a:r>
              <a:rPr lang="en-US" dirty="0"/>
              <a:t>Identity and Network Access Advocacy Team</a:t>
            </a:r>
          </a:p>
          <a:p>
            <a:pPr marL="0" indent="0" algn="ctr">
              <a:buNone/>
            </a:pPr>
            <a:r>
              <a:rPr lang="en-US" sz="1600" dirty="0"/>
              <a:t>Senior Program Manager</a:t>
            </a:r>
          </a:p>
          <a:p>
            <a:pPr marL="0" indent="0" algn="ctr">
              <a:buNone/>
            </a:pPr>
            <a:endParaRPr lang="en-US" sz="1600" dirty="0"/>
          </a:p>
          <a:p>
            <a:pPr marL="0" indent="0" algn="ctr">
              <a:buNone/>
            </a:pPr>
            <a:endParaRPr lang="en-US" sz="1600" dirty="0"/>
          </a:p>
          <a:p>
            <a:pPr marL="0" indent="0" algn="ctr">
              <a:buNone/>
            </a:pPr>
            <a:r>
              <a:rPr lang="en-US" sz="1600" dirty="0">
                <a:hlinkClick r:id="rId3"/>
              </a:rPr>
              <a:t>@shankuehn</a:t>
            </a:r>
            <a:endParaRPr lang="en-US" sz="1600" dirty="0"/>
          </a:p>
          <a:p>
            <a:pPr marL="0" indent="0" algn="ctr">
              <a:buNone/>
            </a:pPr>
            <a:endParaRPr lang="en-US" sz="1600" dirty="0">
              <a:hlinkClick r:id="" action="ppaction://noaction"/>
            </a:endParaRPr>
          </a:p>
          <a:p>
            <a:pPr marL="0" indent="0" algn="ctr">
              <a:buNone/>
            </a:pPr>
            <a:endParaRPr lang="en-US" sz="1600" dirty="0">
              <a:hlinkClick r:id="" action="ppaction://noaction"/>
            </a:endParaRPr>
          </a:p>
          <a:p>
            <a:pPr marL="0" indent="0" algn="ctr">
              <a:buNone/>
            </a:pPr>
            <a:r>
              <a:rPr lang="en-US" sz="1600" dirty="0">
                <a:hlinkClick r:id="" action="ppaction://noaction"/>
              </a:rPr>
              <a:t>https://www.linkedin.com/in/shannonkuehn/</a:t>
            </a:r>
            <a:endParaRPr lang="en-US" sz="1600" dirty="0"/>
          </a:p>
          <a:p>
            <a:pPr marL="0" indent="0" algn="ctr">
              <a:buNone/>
            </a:pPr>
            <a:endParaRPr lang="en-US" sz="1600" dirty="0"/>
          </a:p>
        </p:txBody>
      </p:sp>
      <p:pic>
        <p:nvPicPr>
          <p:cNvPr id="11" name="Picture 10" descr="A close-up of a person smiling&#10;&#10;Description automatically generated">
            <a:extLst>
              <a:ext uri="{FF2B5EF4-FFF2-40B4-BE49-F238E27FC236}">
                <a16:creationId xmlns:a16="http://schemas.microsoft.com/office/drawing/2014/main" id="{C88FB298-C358-40EA-A2A7-0EF7EE3419E2}"/>
              </a:ext>
            </a:extLst>
          </p:cNvPr>
          <p:cNvPicPr>
            <a:picLocks noChangeAspect="1"/>
          </p:cNvPicPr>
          <p:nvPr/>
        </p:nvPicPr>
        <p:blipFill rotWithShape="1">
          <a:blip r:embed="rId4">
            <a:extLst>
              <a:ext uri="{28A0092B-C50C-407E-A947-70E740481C1C}">
                <a14:useLocalDpi xmlns:a14="http://schemas.microsoft.com/office/drawing/2010/main" val="0"/>
              </a:ext>
            </a:extLst>
          </a:blip>
          <a:srcRect l="1940"/>
          <a:stretch/>
        </p:blipFill>
        <p:spPr>
          <a:xfrm>
            <a:off x="4496095" y="1068926"/>
            <a:ext cx="3264409" cy="2528906"/>
          </a:xfrm>
          <a:prstGeom prst="rect">
            <a:avLst/>
          </a:prstGeom>
        </p:spPr>
      </p:pic>
      <p:pic>
        <p:nvPicPr>
          <p:cNvPr id="3" name="Picture 2" descr="Logo&#10;&#10;Description automatically generated">
            <a:extLst>
              <a:ext uri="{FF2B5EF4-FFF2-40B4-BE49-F238E27FC236}">
                <a16:creationId xmlns:a16="http://schemas.microsoft.com/office/drawing/2014/main" id="{135C9BD1-592E-7486-7547-B791D04B14E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87396" y="4694504"/>
            <a:ext cx="593582" cy="593582"/>
          </a:xfrm>
          <a:prstGeom prst="rect">
            <a:avLst/>
          </a:prstGeom>
        </p:spPr>
      </p:pic>
      <p:pic>
        <p:nvPicPr>
          <p:cNvPr id="6" name="Picture 5" descr="Icon&#10;&#10;Description automatically generated">
            <a:extLst>
              <a:ext uri="{FF2B5EF4-FFF2-40B4-BE49-F238E27FC236}">
                <a16:creationId xmlns:a16="http://schemas.microsoft.com/office/drawing/2014/main" id="{6839BAEC-D171-3CE3-4E0E-1C66B9EEDA7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943598" y="5669608"/>
            <a:ext cx="481177" cy="481177"/>
          </a:xfrm>
          <a:prstGeom prst="rect">
            <a:avLst/>
          </a:prstGeom>
        </p:spPr>
      </p:pic>
    </p:spTree>
    <p:extLst>
      <p:ext uri="{BB962C8B-B14F-4D97-AF65-F5344CB8AC3E}">
        <p14:creationId xmlns:p14="http://schemas.microsoft.com/office/powerpoint/2010/main" val="269385986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40A4D-C6CE-057C-5B5E-2EFD663849A3}"/>
              </a:ext>
            </a:extLst>
          </p:cNvPr>
          <p:cNvSpPr>
            <a:spLocks noGrp="1"/>
          </p:cNvSpPr>
          <p:nvPr>
            <p:ph type="title"/>
          </p:nvPr>
        </p:nvSpPr>
        <p:spPr/>
        <p:txBody>
          <a:bodyPr/>
          <a:lstStyle/>
          <a:p>
            <a:r>
              <a:rPr lang="en-US" dirty="0"/>
              <a:t>Response Codes</a:t>
            </a:r>
          </a:p>
        </p:txBody>
      </p:sp>
      <p:graphicFrame>
        <p:nvGraphicFramePr>
          <p:cNvPr id="4" name="Table 4">
            <a:extLst>
              <a:ext uri="{FF2B5EF4-FFF2-40B4-BE49-F238E27FC236}">
                <a16:creationId xmlns:a16="http://schemas.microsoft.com/office/drawing/2014/main" id="{4E8349C8-E99C-7A87-9E01-403C37AC7D92}"/>
              </a:ext>
            </a:extLst>
          </p:cNvPr>
          <p:cNvGraphicFramePr>
            <a:graphicFrameLocks noGrp="1"/>
          </p:cNvGraphicFramePr>
          <p:nvPr>
            <p:ph idx="1"/>
            <p:extLst>
              <p:ext uri="{D42A27DB-BD31-4B8C-83A1-F6EECF244321}">
                <p14:modId xmlns:p14="http://schemas.microsoft.com/office/powerpoint/2010/main" val="1982566562"/>
              </p:ext>
            </p:extLst>
          </p:nvPr>
        </p:nvGraphicFramePr>
        <p:xfrm>
          <a:off x="914400" y="2133600"/>
          <a:ext cx="6705600" cy="2926080"/>
        </p:xfrm>
        <a:graphic>
          <a:graphicData uri="http://schemas.openxmlformats.org/drawingml/2006/table">
            <a:tbl>
              <a:tblPr firstRow="1" bandRow="1">
                <a:tableStyleId>{073A0DAA-6AF3-43AB-8588-CEC1D06C72B9}</a:tableStyleId>
              </a:tblPr>
              <a:tblGrid>
                <a:gridCol w="3352800">
                  <a:extLst>
                    <a:ext uri="{9D8B030D-6E8A-4147-A177-3AD203B41FA5}">
                      <a16:colId xmlns:a16="http://schemas.microsoft.com/office/drawing/2014/main" val="1526951336"/>
                    </a:ext>
                  </a:extLst>
                </a:gridCol>
                <a:gridCol w="3352800">
                  <a:extLst>
                    <a:ext uri="{9D8B030D-6E8A-4147-A177-3AD203B41FA5}">
                      <a16:colId xmlns:a16="http://schemas.microsoft.com/office/drawing/2014/main" val="3309664591"/>
                    </a:ext>
                  </a:extLst>
                </a:gridCol>
              </a:tblGrid>
              <a:tr h="487680">
                <a:tc>
                  <a:txBody>
                    <a:bodyPr/>
                    <a:lstStyle/>
                    <a:p>
                      <a:r>
                        <a:rPr lang="en-US" sz="2400" dirty="0"/>
                        <a:t>HTTP Response</a:t>
                      </a:r>
                    </a:p>
                  </a:txBody>
                  <a:tcPr/>
                </a:tc>
                <a:tc>
                  <a:txBody>
                    <a:bodyPr/>
                    <a:lstStyle/>
                    <a:p>
                      <a:r>
                        <a:rPr lang="en-US" sz="2400" dirty="0"/>
                        <a:t>Meaning</a:t>
                      </a:r>
                    </a:p>
                  </a:txBody>
                  <a:tcPr/>
                </a:tc>
                <a:extLst>
                  <a:ext uri="{0D108BD9-81ED-4DB2-BD59-A6C34878D82A}">
                    <a16:rowId xmlns:a16="http://schemas.microsoft.com/office/drawing/2014/main" val="3550191438"/>
                  </a:ext>
                </a:extLst>
              </a:tr>
              <a:tr h="487680">
                <a:tc>
                  <a:txBody>
                    <a:bodyPr/>
                    <a:lstStyle/>
                    <a:p>
                      <a:r>
                        <a:rPr lang="en-US" sz="2400" dirty="0"/>
                        <a:t>1XX</a:t>
                      </a:r>
                    </a:p>
                  </a:txBody>
                  <a:tcPr/>
                </a:tc>
                <a:tc>
                  <a:txBody>
                    <a:bodyPr/>
                    <a:lstStyle/>
                    <a:p>
                      <a:r>
                        <a:rPr lang="en-US" sz="2400" dirty="0"/>
                        <a:t>Informational Codes</a:t>
                      </a:r>
                    </a:p>
                  </a:txBody>
                  <a:tcPr/>
                </a:tc>
                <a:extLst>
                  <a:ext uri="{0D108BD9-81ED-4DB2-BD59-A6C34878D82A}">
                    <a16:rowId xmlns:a16="http://schemas.microsoft.com/office/drawing/2014/main" val="428731117"/>
                  </a:ext>
                </a:extLst>
              </a:tr>
              <a:tr h="487680">
                <a:tc>
                  <a:txBody>
                    <a:bodyPr/>
                    <a:lstStyle/>
                    <a:p>
                      <a:r>
                        <a:rPr lang="en-US" sz="2400" dirty="0"/>
                        <a:t>2XX</a:t>
                      </a:r>
                    </a:p>
                  </a:txBody>
                  <a:tcPr/>
                </a:tc>
                <a:tc>
                  <a:txBody>
                    <a:bodyPr/>
                    <a:lstStyle/>
                    <a:p>
                      <a:r>
                        <a:rPr lang="en-US" sz="2400" dirty="0"/>
                        <a:t>Successful Codes</a:t>
                      </a:r>
                    </a:p>
                  </a:txBody>
                  <a:tcPr/>
                </a:tc>
                <a:extLst>
                  <a:ext uri="{0D108BD9-81ED-4DB2-BD59-A6C34878D82A}">
                    <a16:rowId xmlns:a16="http://schemas.microsoft.com/office/drawing/2014/main" val="1960455437"/>
                  </a:ext>
                </a:extLst>
              </a:tr>
              <a:tr h="487680">
                <a:tc>
                  <a:txBody>
                    <a:bodyPr/>
                    <a:lstStyle/>
                    <a:p>
                      <a:r>
                        <a:rPr lang="en-US" sz="2400" dirty="0"/>
                        <a:t>3XX</a:t>
                      </a:r>
                    </a:p>
                  </a:txBody>
                  <a:tcPr/>
                </a:tc>
                <a:tc>
                  <a:txBody>
                    <a:bodyPr/>
                    <a:lstStyle/>
                    <a:p>
                      <a:r>
                        <a:rPr lang="en-US" sz="2400" dirty="0"/>
                        <a:t>Redirection Codes</a:t>
                      </a:r>
                    </a:p>
                  </a:txBody>
                  <a:tcPr/>
                </a:tc>
                <a:extLst>
                  <a:ext uri="{0D108BD9-81ED-4DB2-BD59-A6C34878D82A}">
                    <a16:rowId xmlns:a16="http://schemas.microsoft.com/office/drawing/2014/main" val="2221098786"/>
                  </a:ext>
                </a:extLst>
              </a:tr>
              <a:tr h="487680">
                <a:tc>
                  <a:txBody>
                    <a:bodyPr/>
                    <a:lstStyle/>
                    <a:p>
                      <a:r>
                        <a:rPr lang="en-US" sz="2400" dirty="0"/>
                        <a:t>4XX</a:t>
                      </a:r>
                    </a:p>
                  </a:txBody>
                  <a:tcPr/>
                </a:tc>
                <a:tc>
                  <a:txBody>
                    <a:bodyPr/>
                    <a:lstStyle/>
                    <a:p>
                      <a:r>
                        <a:rPr lang="en-US" sz="2400" dirty="0"/>
                        <a:t>Client Error Code</a:t>
                      </a:r>
                    </a:p>
                  </a:txBody>
                  <a:tcPr/>
                </a:tc>
                <a:extLst>
                  <a:ext uri="{0D108BD9-81ED-4DB2-BD59-A6C34878D82A}">
                    <a16:rowId xmlns:a16="http://schemas.microsoft.com/office/drawing/2014/main" val="93734600"/>
                  </a:ext>
                </a:extLst>
              </a:tr>
              <a:tr h="487680">
                <a:tc>
                  <a:txBody>
                    <a:bodyPr/>
                    <a:lstStyle/>
                    <a:p>
                      <a:r>
                        <a:rPr lang="en-US" sz="2400" dirty="0"/>
                        <a:t>5XX</a:t>
                      </a:r>
                    </a:p>
                  </a:txBody>
                  <a:tcPr/>
                </a:tc>
                <a:tc>
                  <a:txBody>
                    <a:bodyPr/>
                    <a:lstStyle/>
                    <a:p>
                      <a:r>
                        <a:rPr lang="en-US" sz="2400" dirty="0"/>
                        <a:t>Server Error Codes</a:t>
                      </a:r>
                    </a:p>
                  </a:txBody>
                  <a:tcPr/>
                </a:tc>
                <a:extLst>
                  <a:ext uri="{0D108BD9-81ED-4DB2-BD59-A6C34878D82A}">
                    <a16:rowId xmlns:a16="http://schemas.microsoft.com/office/drawing/2014/main" val="1242539525"/>
                  </a:ext>
                </a:extLst>
              </a:tr>
            </a:tbl>
          </a:graphicData>
        </a:graphic>
      </p:graphicFrame>
      <p:pic>
        <p:nvPicPr>
          <p:cNvPr id="5" name="Picture 2">
            <a:extLst>
              <a:ext uri="{FF2B5EF4-FFF2-40B4-BE49-F238E27FC236}">
                <a16:creationId xmlns:a16="http://schemas.microsoft.com/office/drawing/2014/main" id="{3667CF5F-EF44-89E4-8D79-D6F97C961D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5400" y="2072640"/>
            <a:ext cx="3810000" cy="30480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0DBC727-ADE7-6A29-600E-998F182A393A}"/>
              </a:ext>
            </a:extLst>
          </p:cNvPr>
          <p:cNvSpPr txBox="1"/>
          <p:nvPr/>
        </p:nvSpPr>
        <p:spPr>
          <a:xfrm>
            <a:off x="3048000" y="5469374"/>
            <a:ext cx="6096000" cy="369332"/>
          </a:xfrm>
          <a:prstGeom prst="rect">
            <a:avLst/>
          </a:prstGeom>
          <a:noFill/>
        </p:spPr>
        <p:txBody>
          <a:bodyPr wrap="square">
            <a:spAutoFit/>
          </a:bodyPr>
          <a:lstStyle/>
          <a:p>
            <a:pPr algn="ctr"/>
            <a:r>
              <a:rPr lang="en-US" dirty="0">
                <a:hlinkClick r:id="rId3"/>
              </a:rPr>
              <a:t>HTTP Status Codes - Wikipedia</a:t>
            </a:r>
            <a:endParaRPr lang="en-US" dirty="0"/>
          </a:p>
        </p:txBody>
      </p:sp>
    </p:spTree>
    <p:extLst>
      <p:ext uri="{BB962C8B-B14F-4D97-AF65-F5344CB8AC3E}">
        <p14:creationId xmlns:p14="http://schemas.microsoft.com/office/powerpoint/2010/main" val="37775045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D4D8A4B-5F89-15A5-2840-36285A862FC8}"/>
              </a:ext>
            </a:extLst>
          </p:cNvPr>
          <p:cNvSpPr>
            <a:spLocks noGrp="1"/>
          </p:cNvSpPr>
          <p:nvPr>
            <p:ph type="title"/>
          </p:nvPr>
        </p:nvSpPr>
        <p:spPr>
          <a:xfrm>
            <a:off x="1219200" y="1846263"/>
            <a:ext cx="9753600" cy="2743200"/>
          </a:xfrm>
        </p:spPr>
        <p:txBody>
          <a:bodyPr/>
          <a:lstStyle/>
          <a:p>
            <a:r>
              <a:rPr lang="en-US" dirty="0"/>
              <a:t>Protocols &amp; Architectures</a:t>
            </a:r>
          </a:p>
        </p:txBody>
      </p:sp>
      <p:sp>
        <p:nvSpPr>
          <p:cNvPr id="5" name="Text Placeholder 4">
            <a:extLst>
              <a:ext uri="{FF2B5EF4-FFF2-40B4-BE49-F238E27FC236}">
                <a16:creationId xmlns:a16="http://schemas.microsoft.com/office/drawing/2014/main" id="{45E7EA4B-B8D8-F342-F2BD-32429C1B42C2}"/>
              </a:ext>
            </a:extLst>
          </p:cNvPr>
          <p:cNvSpPr>
            <a:spLocks noGrp="1"/>
          </p:cNvSpPr>
          <p:nvPr>
            <p:ph type="body" idx="1"/>
          </p:nvPr>
        </p:nvSpPr>
        <p:spPr>
          <a:xfrm>
            <a:off x="1219200" y="4589463"/>
            <a:ext cx="10210800" cy="1506537"/>
          </a:xfrm>
        </p:spPr>
        <p:txBody>
          <a:bodyPr/>
          <a:lstStyle/>
          <a:p>
            <a:r>
              <a:rPr lang="en-US" dirty="0"/>
              <a:t>Rules, structures, and constraints that govern a given API’s operation</a:t>
            </a:r>
          </a:p>
          <a:p>
            <a:r>
              <a:rPr lang="en-US" b="1" dirty="0">
                <a:solidFill>
                  <a:srgbClr val="C00000"/>
                </a:solidFill>
              </a:rPr>
              <a:t>a.k.a. the boring stuff</a:t>
            </a:r>
          </a:p>
        </p:txBody>
      </p:sp>
    </p:spTree>
    <p:extLst>
      <p:ext uri="{BB962C8B-B14F-4D97-AF65-F5344CB8AC3E}">
        <p14:creationId xmlns:p14="http://schemas.microsoft.com/office/powerpoint/2010/main" val="684712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EE690C-1434-FE88-947A-A1F4D170493C}"/>
              </a:ext>
            </a:extLst>
          </p:cNvPr>
          <p:cNvSpPr>
            <a:spLocks noGrp="1"/>
          </p:cNvSpPr>
          <p:nvPr>
            <p:ph type="title"/>
          </p:nvPr>
        </p:nvSpPr>
        <p:spPr>
          <a:xfrm>
            <a:off x="1524000" y="176768"/>
            <a:ext cx="9144000" cy="1143000"/>
          </a:xfrm>
        </p:spPr>
        <p:txBody>
          <a:bodyPr/>
          <a:lstStyle/>
          <a:p>
            <a:r>
              <a:rPr lang="en-US" dirty="0"/>
              <a:t>SOAP</a:t>
            </a:r>
          </a:p>
        </p:txBody>
      </p:sp>
      <p:sp>
        <p:nvSpPr>
          <p:cNvPr id="5" name="Content Placeholder 4">
            <a:extLst>
              <a:ext uri="{FF2B5EF4-FFF2-40B4-BE49-F238E27FC236}">
                <a16:creationId xmlns:a16="http://schemas.microsoft.com/office/drawing/2014/main" id="{A989D189-70C9-96E4-6F35-6FEF9E93F7E4}"/>
              </a:ext>
            </a:extLst>
          </p:cNvPr>
          <p:cNvSpPr>
            <a:spLocks noGrp="1"/>
          </p:cNvSpPr>
          <p:nvPr>
            <p:ph idx="1"/>
          </p:nvPr>
        </p:nvSpPr>
        <p:spPr>
          <a:xfrm>
            <a:off x="1524000" y="1498084"/>
            <a:ext cx="9296400" cy="4724400"/>
          </a:xfrm>
        </p:spPr>
        <p:txBody>
          <a:bodyPr>
            <a:normAutofit fontScale="92500" lnSpcReduction="10000"/>
          </a:bodyPr>
          <a:lstStyle/>
          <a:p>
            <a:r>
              <a:rPr lang="en-US" sz="2400" b="1" dirty="0">
                <a:solidFill>
                  <a:srgbClr val="C00000"/>
                </a:solidFill>
              </a:rPr>
              <a:t>S</a:t>
            </a:r>
            <a:r>
              <a:rPr lang="en-US" dirty="0"/>
              <a:t>imple </a:t>
            </a:r>
            <a:r>
              <a:rPr lang="en-US" sz="2400" b="1" dirty="0">
                <a:solidFill>
                  <a:srgbClr val="C00000"/>
                </a:solidFill>
              </a:rPr>
              <a:t>O</a:t>
            </a:r>
            <a:r>
              <a:rPr lang="en-US" dirty="0"/>
              <a:t>bject </a:t>
            </a:r>
            <a:r>
              <a:rPr lang="en-US" sz="2400" b="1" dirty="0">
                <a:solidFill>
                  <a:srgbClr val="C00000"/>
                </a:solidFill>
              </a:rPr>
              <a:t>A</a:t>
            </a:r>
            <a:r>
              <a:rPr lang="en-US" dirty="0"/>
              <a:t>ccess </a:t>
            </a:r>
            <a:r>
              <a:rPr lang="en-US" sz="2400" b="1" dirty="0">
                <a:solidFill>
                  <a:srgbClr val="C00000"/>
                </a:solidFill>
              </a:rPr>
              <a:t>P</a:t>
            </a:r>
            <a:r>
              <a:rPr lang="en-US" dirty="0"/>
              <a:t>rotocol: messaging protocol</a:t>
            </a:r>
          </a:p>
          <a:p>
            <a:pPr lvl="1"/>
            <a:r>
              <a:rPr lang="en-US" dirty="0"/>
              <a:t>Interchanging data in a decentralized/distributed world</a:t>
            </a:r>
          </a:p>
          <a:p>
            <a:pPr lvl="1"/>
            <a:r>
              <a:rPr lang="en-US" dirty="0"/>
              <a:t>Performs well in a distributed enterprise environment.</a:t>
            </a:r>
          </a:p>
          <a:p>
            <a:pPr lvl="1"/>
            <a:r>
              <a:rPr lang="en-US" dirty="0"/>
              <a:t>Doesn’t assume direct point-to-point communication</a:t>
            </a:r>
          </a:p>
          <a:p>
            <a:r>
              <a:rPr lang="en-US" dirty="0"/>
              <a:t>Works with any application layer protocol (HTTP, SMTP, TCP, UDP)</a:t>
            </a:r>
          </a:p>
          <a:p>
            <a:r>
              <a:rPr lang="en-US" dirty="0"/>
              <a:t>Returns data to the receiver in XML format</a:t>
            </a:r>
          </a:p>
          <a:p>
            <a:r>
              <a:rPr lang="en-US" dirty="0"/>
              <a:t>Security, authorization, and error-handling are built into the protocol</a:t>
            </a:r>
          </a:p>
          <a:p>
            <a:r>
              <a:rPr lang="en-US" dirty="0"/>
              <a:t>Contains the following parts:</a:t>
            </a:r>
          </a:p>
          <a:p>
            <a:pPr lvl="1"/>
            <a:r>
              <a:rPr lang="en-US" dirty="0"/>
              <a:t>Envelope (required)</a:t>
            </a:r>
          </a:p>
          <a:p>
            <a:pPr lvl="1"/>
            <a:r>
              <a:rPr lang="en-US" dirty="0"/>
              <a:t>Header (optional)</a:t>
            </a:r>
          </a:p>
          <a:p>
            <a:pPr lvl="1"/>
            <a:r>
              <a:rPr lang="en-US" dirty="0"/>
              <a:t>Body (required)</a:t>
            </a:r>
          </a:p>
          <a:p>
            <a:pPr lvl="1"/>
            <a:r>
              <a:rPr lang="en-US" dirty="0"/>
              <a:t>Fault (optional)</a:t>
            </a:r>
          </a:p>
        </p:txBody>
      </p:sp>
      <p:sp>
        <p:nvSpPr>
          <p:cNvPr id="6" name="TextBox 5">
            <a:extLst>
              <a:ext uri="{FF2B5EF4-FFF2-40B4-BE49-F238E27FC236}">
                <a16:creationId xmlns:a16="http://schemas.microsoft.com/office/drawing/2014/main" id="{8DB947F2-088B-F59D-C009-8087EF019BBE}"/>
              </a:ext>
            </a:extLst>
          </p:cNvPr>
          <p:cNvSpPr txBox="1"/>
          <p:nvPr/>
        </p:nvSpPr>
        <p:spPr>
          <a:xfrm>
            <a:off x="3048000" y="6222484"/>
            <a:ext cx="6096000" cy="369332"/>
          </a:xfrm>
          <a:prstGeom prst="rect">
            <a:avLst/>
          </a:prstGeom>
          <a:noFill/>
        </p:spPr>
        <p:txBody>
          <a:bodyPr wrap="square">
            <a:spAutoFit/>
          </a:bodyPr>
          <a:lstStyle/>
          <a:p>
            <a:pPr algn="ctr"/>
            <a:r>
              <a:rPr lang="en-US" dirty="0">
                <a:hlinkClick r:id="rId3"/>
              </a:rPr>
              <a:t>SOAP - Wikipedia</a:t>
            </a:r>
            <a:endParaRPr lang="en-US" dirty="0"/>
          </a:p>
        </p:txBody>
      </p:sp>
    </p:spTree>
    <p:extLst>
      <p:ext uri="{BB962C8B-B14F-4D97-AF65-F5344CB8AC3E}">
        <p14:creationId xmlns:p14="http://schemas.microsoft.com/office/powerpoint/2010/main" val="27214601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0261D-5D04-8BFF-CB8A-DD07CCF0ECBA}"/>
              </a:ext>
            </a:extLst>
          </p:cNvPr>
          <p:cNvSpPr>
            <a:spLocks noGrp="1"/>
          </p:cNvSpPr>
          <p:nvPr>
            <p:ph type="title"/>
          </p:nvPr>
        </p:nvSpPr>
        <p:spPr/>
        <p:txBody>
          <a:bodyPr/>
          <a:lstStyle/>
          <a:p>
            <a:r>
              <a:rPr lang="en-US" dirty="0"/>
              <a:t>XML</a:t>
            </a:r>
          </a:p>
        </p:txBody>
      </p:sp>
      <p:sp>
        <p:nvSpPr>
          <p:cNvPr id="3" name="Content Placeholder 2">
            <a:extLst>
              <a:ext uri="{FF2B5EF4-FFF2-40B4-BE49-F238E27FC236}">
                <a16:creationId xmlns:a16="http://schemas.microsoft.com/office/drawing/2014/main" id="{A4858195-0F24-19ED-C6F7-2AE6F41EC6EC}"/>
              </a:ext>
            </a:extLst>
          </p:cNvPr>
          <p:cNvSpPr>
            <a:spLocks noGrp="1"/>
          </p:cNvSpPr>
          <p:nvPr>
            <p:ph idx="1"/>
          </p:nvPr>
        </p:nvSpPr>
        <p:spPr/>
        <p:txBody>
          <a:bodyPr/>
          <a:lstStyle/>
          <a:p>
            <a:r>
              <a:rPr lang="en-US" dirty="0" err="1"/>
              <a:t>e</a:t>
            </a:r>
            <a:r>
              <a:rPr lang="en-US" sz="2400" dirty="0" err="1">
                <a:solidFill>
                  <a:srgbClr val="C00000"/>
                </a:solidFill>
              </a:rPr>
              <a:t>X</a:t>
            </a:r>
            <a:r>
              <a:rPr lang="en-US" dirty="0" err="1"/>
              <a:t>tensible</a:t>
            </a:r>
            <a:r>
              <a:rPr lang="en-US" dirty="0"/>
              <a:t> </a:t>
            </a:r>
            <a:r>
              <a:rPr lang="en-US" sz="2400" b="1" dirty="0">
                <a:solidFill>
                  <a:srgbClr val="C00000"/>
                </a:solidFill>
              </a:rPr>
              <a:t>M</a:t>
            </a:r>
            <a:r>
              <a:rPr lang="en-US" dirty="0"/>
              <a:t>arkup </a:t>
            </a:r>
            <a:r>
              <a:rPr lang="en-US" sz="2400" b="1" dirty="0">
                <a:solidFill>
                  <a:srgbClr val="C00000"/>
                </a:solidFill>
              </a:rPr>
              <a:t>L</a:t>
            </a:r>
            <a:r>
              <a:rPr lang="en-US" dirty="0"/>
              <a:t>anguage</a:t>
            </a:r>
          </a:p>
          <a:p>
            <a:r>
              <a:rPr lang="en-US" dirty="0"/>
              <a:t>Document format to exchange data (internet/intranet)</a:t>
            </a:r>
          </a:p>
          <a:p>
            <a:r>
              <a:rPr lang="en-US" dirty="0"/>
              <a:t>Uses tags to label, categorize, and organize information in a specific way</a:t>
            </a:r>
          </a:p>
          <a:p>
            <a:r>
              <a:rPr lang="en-US" dirty="0"/>
              <a:t>Extensible: most XML applications will work as expected</a:t>
            </a:r>
          </a:p>
          <a:p>
            <a:pPr lvl="1"/>
            <a:r>
              <a:rPr lang="en-US" dirty="0"/>
              <a:t>Even if data is added or removed</a:t>
            </a:r>
          </a:p>
          <a:p>
            <a:r>
              <a:rPr lang="en-US" dirty="0"/>
              <a:t>Stores in plain text format</a:t>
            </a:r>
          </a:p>
          <a:p>
            <a:r>
              <a:rPr lang="en-US" dirty="0"/>
              <a:t>Provides a software and hardware independent way of storing, transporting, and sharing data</a:t>
            </a:r>
          </a:p>
        </p:txBody>
      </p:sp>
      <p:sp>
        <p:nvSpPr>
          <p:cNvPr id="5" name="TextBox 4">
            <a:extLst>
              <a:ext uri="{FF2B5EF4-FFF2-40B4-BE49-F238E27FC236}">
                <a16:creationId xmlns:a16="http://schemas.microsoft.com/office/drawing/2014/main" id="{E20389BA-E73A-A53A-57B0-D22546D8E3E9}"/>
              </a:ext>
            </a:extLst>
          </p:cNvPr>
          <p:cNvSpPr txBox="1"/>
          <p:nvPr/>
        </p:nvSpPr>
        <p:spPr>
          <a:xfrm>
            <a:off x="3048000" y="5955268"/>
            <a:ext cx="6096000" cy="369332"/>
          </a:xfrm>
          <a:prstGeom prst="rect">
            <a:avLst/>
          </a:prstGeom>
          <a:noFill/>
        </p:spPr>
        <p:txBody>
          <a:bodyPr wrap="square">
            <a:spAutoFit/>
          </a:bodyPr>
          <a:lstStyle/>
          <a:p>
            <a:pPr algn="ctr"/>
            <a:r>
              <a:rPr lang="en-US" dirty="0">
                <a:hlinkClick r:id="rId2"/>
              </a:rPr>
              <a:t>XML - Wikipedia</a:t>
            </a:r>
            <a:endParaRPr lang="en-US" dirty="0"/>
          </a:p>
        </p:txBody>
      </p:sp>
    </p:spTree>
    <p:extLst>
      <p:ext uri="{BB962C8B-B14F-4D97-AF65-F5344CB8AC3E}">
        <p14:creationId xmlns:p14="http://schemas.microsoft.com/office/powerpoint/2010/main" val="3885556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1CFA8-6121-9B68-19CB-EF097ECE2F62}"/>
              </a:ext>
            </a:extLst>
          </p:cNvPr>
          <p:cNvSpPr>
            <a:spLocks noGrp="1"/>
          </p:cNvSpPr>
          <p:nvPr>
            <p:ph type="title"/>
          </p:nvPr>
        </p:nvSpPr>
        <p:spPr/>
        <p:txBody>
          <a:bodyPr/>
          <a:lstStyle/>
          <a:p>
            <a:r>
              <a:rPr lang="en-US" dirty="0"/>
              <a:t>XML Basic Example</a:t>
            </a:r>
          </a:p>
        </p:txBody>
      </p:sp>
      <p:sp>
        <p:nvSpPr>
          <p:cNvPr id="3" name="Content Placeholder 2">
            <a:extLst>
              <a:ext uri="{FF2B5EF4-FFF2-40B4-BE49-F238E27FC236}">
                <a16:creationId xmlns:a16="http://schemas.microsoft.com/office/drawing/2014/main" id="{35055F39-B43A-E688-7390-7DB62813AE9C}"/>
              </a:ext>
            </a:extLst>
          </p:cNvPr>
          <p:cNvSpPr>
            <a:spLocks noGrp="1"/>
          </p:cNvSpPr>
          <p:nvPr>
            <p:ph idx="1"/>
          </p:nvPr>
        </p:nvSpPr>
        <p:spPr/>
        <p:txBody>
          <a:bodyPr/>
          <a:lstStyle/>
          <a:p>
            <a:pPr marL="0" indent="0">
              <a:buNone/>
            </a:pP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note</a:t>
            </a:r>
            <a:r>
              <a:rPr lang="en-US" b="0" i="0" dirty="0">
                <a:solidFill>
                  <a:srgbClr val="0000CD"/>
                </a:solidFill>
                <a:effectLst/>
                <a:latin typeface="Consolas" panose="020B0609020204030204" pitchFamily="49" charset="0"/>
              </a:rPr>
              <a:t>&gt;</a:t>
            </a:r>
            <a:br>
              <a:rPr lang="en-US" dirty="0"/>
            </a:br>
            <a:r>
              <a:rPr lang="en-US" b="0" i="0" dirty="0">
                <a:solidFill>
                  <a:srgbClr val="000000"/>
                </a:solidFill>
                <a:effectLst/>
                <a:latin typeface="Consolas" panose="020B0609020204030204" pitchFamily="49" charset="0"/>
              </a:rPr>
              <a:t>  </a:t>
            </a: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date</a:t>
            </a:r>
            <a:r>
              <a:rPr lang="en-US" b="0" i="0" dirty="0">
                <a:solidFill>
                  <a:srgbClr val="0000CD"/>
                </a:solidFill>
                <a:effectLst/>
                <a:latin typeface="Consolas" panose="020B0609020204030204" pitchFamily="49" charset="0"/>
              </a:rPr>
              <a:t>&gt;</a:t>
            </a:r>
            <a:r>
              <a:rPr lang="en-US" b="0" i="0" dirty="0">
                <a:solidFill>
                  <a:schemeClr val="tx1"/>
                </a:solidFill>
                <a:effectLst/>
                <a:latin typeface="Consolas" panose="020B0609020204030204" pitchFamily="49" charset="0"/>
              </a:rPr>
              <a:t>2022-06-08</a:t>
            </a: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/date</a:t>
            </a:r>
            <a:r>
              <a:rPr lang="en-US" b="0" i="0" dirty="0">
                <a:solidFill>
                  <a:srgbClr val="0000CD"/>
                </a:solidFill>
                <a:effectLst/>
                <a:latin typeface="Consolas" panose="020B0609020204030204" pitchFamily="49" charset="0"/>
              </a:rPr>
              <a:t>&gt;</a:t>
            </a:r>
            <a:br>
              <a:rPr lang="en-US" dirty="0"/>
            </a:br>
            <a:r>
              <a:rPr lang="en-US" b="0" i="0" dirty="0">
                <a:solidFill>
                  <a:srgbClr val="000000"/>
                </a:solidFill>
                <a:effectLst/>
                <a:latin typeface="Consolas" panose="020B0609020204030204" pitchFamily="49" charset="0"/>
              </a:rPr>
              <a:t>  </a:t>
            </a: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hour</a:t>
            </a:r>
            <a:r>
              <a:rPr lang="en-US" b="0" i="0" dirty="0">
                <a:solidFill>
                  <a:srgbClr val="0000CD"/>
                </a:solidFill>
                <a:effectLst/>
                <a:latin typeface="Consolas" panose="020B0609020204030204" pitchFamily="49" charset="0"/>
              </a:rPr>
              <a:t>&gt;</a:t>
            </a:r>
            <a:r>
              <a:rPr lang="en-US" b="0" i="0" dirty="0">
                <a:solidFill>
                  <a:schemeClr val="tx1"/>
                </a:solidFill>
                <a:effectLst/>
                <a:latin typeface="Consolas" panose="020B0609020204030204" pitchFamily="49" charset="0"/>
              </a:rPr>
              <a:t>19:30</a:t>
            </a: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/hour</a:t>
            </a:r>
            <a:r>
              <a:rPr lang="en-US" b="0" i="0" dirty="0">
                <a:solidFill>
                  <a:srgbClr val="0000CD"/>
                </a:solidFill>
                <a:effectLst/>
                <a:latin typeface="Consolas" panose="020B0609020204030204" pitchFamily="49" charset="0"/>
              </a:rPr>
              <a:t>&gt;</a:t>
            </a:r>
            <a:br>
              <a:rPr lang="en-US" dirty="0"/>
            </a:br>
            <a:r>
              <a:rPr lang="en-US" b="0" i="0" dirty="0">
                <a:solidFill>
                  <a:srgbClr val="000000"/>
                </a:solidFill>
                <a:effectLst/>
                <a:latin typeface="Consolas" panose="020B0609020204030204" pitchFamily="49" charset="0"/>
              </a:rPr>
              <a:t>  </a:t>
            </a: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to</a:t>
            </a:r>
            <a:r>
              <a:rPr lang="en-US" b="0" i="0" dirty="0">
                <a:solidFill>
                  <a:srgbClr val="0000CD"/>
                </a:solidFill>
                <a:effectLst/>
                <a:latin typeface="Consolas" panose="020B0609020204030204" pitchFamily="49" charset="0"/>
              </a:rPr>
              <a:t>&gt;</a:t>
            </a:r>
            <a:r>
              <a:rPr lang="en-US" b="0" i="0" dirty="0" err="1">
                <a:solidFill>
                  <a:schemeClr val="tx1"/>
                </a:solidFill>
                <a:effectLst/>
                <a:latin typeface="Consolas" panose="020B0609020204030204" pitchFamily="49" charset="0"/>
              </a:rPr>
              <a:t>ChrisW</a:t>
            </a: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/to</a:t>
            </a:r>
            <a:r>
              <a:rPr lang="en-US" b="0" i="0" dirty="0">
                <a:solidFill>
                  <a:srgbClr val="0000CD"/>
                </a:solidFill>
                <a:effectLst/>
                <a:latin typeface="Consolas" panose="020B0609020204030204" pitchFamily="49" charset="0"/>
              </a:rPr>
              <a:t>&gt;</a:t>
            </a:r>
            <a:br>
              <a:rPr lang="en-US" dirty="0"/>
            </a:br>
            <a:r>
              <a:rPr lang="en-US" b="0" i="0" dirty="0">
                <a:solidFill>
                  <a:srgbClr val="000000"/>
                </a:solidFill>
                <a:effectLst/>
                <a:latin typeface="Consolas" panose="020B0609020204030204" pitchFamily="49" charset="0"/>
              </a:rPr>
              <a:t>  </a:t>
            </a: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from</a:t>
            </a:r>
            <a:r>
              <a:rPr lang="en-US" b="0" i="0" dirty="0">
                <a:solidFill>
                  <a:srgbClr val="0000CD"/>
                </a:solidFill>
                <a:effectLst/>
                <a:latin typeface="Consolas" panose="020B0609020204030204" pitchFamily="49" charset="0"/>
              </a:rPr>
              <a:t>&gt;</a:t>
            </a:r>
            <a:r>
              <a:rPr lang="en-US" dirty="0" err="1">
                <a:solidFill>
                  <a:schemeClr val="tx1"/>
                </a:solidFill>
                <a:latin typeface="Consolas" panose="020B0609020204030204" pitchFamily="49" charset="0"/>
              </a:rPr>
              <a:t>ShannonK</a:t>
            </a: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/from</a:t>
            </a:r>
            <a:r>
              <a:rPr lang="en-US" b="0" i="0" dirty="0">
                <a:solidFill>
                  <a:srgbClr val="0000CD"/>
                </a:solidFill>
                <a:effectLst/>
                <a:latin typeface="Consolas" panose="020B0609020204030204" pitchFamily="49" charset="0"/>
              </a:rPr>
              <a:t>&gt;</a:t>
            </a:r>
            <a:br>
              <a:rPr lang="en-US" dirty="0"/>
            </a:br>
            <a:r>
              <a:rPr lang="en-US" b="0" i="0" dirty="0">
                <a:solidFill>
                  <a:srgbClr val="000000"/>
                </a:solidFill>
                <a:effectLst/>
                <a:latin typeface="Consolas" panose="020B0609020204030204" pitchFamily="49" charset="0"/>
              </a:rPr>
              <a:t>  </a:t>
            </a: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body</a:t>
            </a:r>
            <a:r>
              <a:rPr lang="en-US" b="0" i="0" dirty="0">
                <a:solidFill>
                  <a:srgbClr val="0000CD"/>
                </a:solidFill>
                <a:effectLst/>
                <a:latin typeface="Consolas" panose="020B0609020204030204" pitchFamily="49" charset="0"/>
              </a:rPr>
              <a:t>&gt;</a:t>
            </a:r>
            <a:r>
              <a:rPr lang="en-US" dirty="0">
                <a:solidFill>
                  <a:schemeClr val="tx1"/>
                </a:solidFill>
                <a:latin typeface="Consolas" panose="020B0609020204030204" pitchFamily="49" charset="0"/>
              </a:rPr>
              <a:t>I have my presentation ready for the </a:t>
            </a:r>
            <a:r>
              <a:rPr lang="en-US" dirty="0" err="1">
                <a:solidFill>
                  <a:schemeClr val="tx1"/>
                </a:solidFill>
                <a:latin typeface="Consolas" panose="020B0609020204030204" pitchFamily="49" charset="0"/>
              </a:rPr>
              <a:t>vBrown</a:t>
            </a:r>
            <a:r>
              <a:rPr lang="en-US" dirty="0">
                <a:solidFill>
                  <a:schemeClr val="tx1"/>
                </a:solidFill>
                <a:latin typeface="Consolas" panose="020B0609020204030204" pitchFamily="49" charset="0"/>
              </a:rPr>
              <a:t> Bag on Wednesday night (6/8/2022)!!</a:t>
            </a: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/body</a:t>
            </a:r>
            <a:r>
              <a:rPr lang="en-US" b="0" i="0" dirty="0">
                <a:solidFill>
                  <a:srgbClr val="0000CD"/>
                </a:solidFill>
                <a:effectLst/>
                <a:latin typeface="Consolas" panose="020B0609020204030204" pitchFamily="49" charset="0"/>
              </a:rPr>
              <a:t>&gt;</a:t>
            </a:r>
            <a:br>
              <a:rPr lang="en-US" dirty="0"/>
            </a:br>
            <a:r>
              <a:rPr lang="en-US" b="0" i="0" dirty="0">
                <a:solidFill>
                  <a:srgbClr val="0000CD"/>
                </a:solidFill>
                <a:effectLst/>
                <a:latin typeface="Consolas" panose="020B0609020204030204" pitchFamily="49" charset="0"/>
              </a:rPr>
              <a:t>&lt;</a:t>
            </a:r>
            <a:r>
              <a:rPr lang="en-US" b="0" i="0" dirty="0">
                <a:solidFill>
                  <a:srgbClr val="A52A2A"/>
                </a:solidFill>
                <a:effectLst/>
                <a:latin typeface="Consolas" panose="020B0609020204030204" pitchFamily="49" charset="0"/>
              </a:rPr>
              <a:t>/note</a:t>
            </a:r>
            <a:r>
              <a:rPr lang="en-US" b="0" i="0" dirty="0">
                <a:solidFill>
                  <a:srgbClr val="0000CD"/>
                </a:solidFill>
                <a:effectLst/>
                <a:latin typeface="Consolas" panose="020B0609020204030204" pitchFamily="49" charset="0"/>
              </a:rPr>
              <a:t>&gt;</a:t>
            </a:r>
            <a:endParaRPr lang="en-US" dirty="0"/>
          </a:p>
        </p:txBody>
      </p:sp>
    </p:spTree>
    <p:extLst>
      <p:ext uri="{BB962C8B-B14F-4D97-AF65-F5344CB8AC3E}">
        <p14:creationId xmlns:p14="http://schemas.microsoft.com/office/powerpoint/2010/main" val="18106163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9F7ED-2E18-B080-6C0F-E246C3A8695A}"/>
              </a:ext>
            </a:extLst>
          </p:cNvPr>
          <p:cNvSpPr>
            <a:spLocks noGrp="1"/>
          </p:cNvSpPr>
          <p:nvPr>
            <p:ph type="title"/>
          </p:nvPr>
        </p:nvSpPr>
        <p:spPr/>
        <p:txBody>
          <a:bodyPr/>
          <a:lstStyle/>
          <a:p>
            <a:r>
              <a:rPr lang="en-US" dirty="0"/>
              <a:t>SOAP API example</a:t>
            </a:r>
          </a:p>
        </p:txBody>
      </p:sp>
      <p:pic>
        <p:nvPicPr>
          <p:cNvPr id="5" name="Content Placeholder 4">
            <a:extLst>
              <a:ext uri="{FF2B5EF4-FFF2-40B4-BE49-F238E27FC236}">
                <a16:creationId xmlns:a16="http://schemas.microsoft.com/office/drawing/2014/main" id="{547A259C-0582-1BA2-8B7A-B9932263B5C7}"/>
              </a:ext>
            </a:extLst>
          </p:cNvPr>
          <p:cNvPicPr>
            <a:picLocks noGrp="1" noChangeAspect="1"/>
          </p:cNvPicPr>
          <p:nvPr>
            <p:ph idx="1"/>
          </p:nvPr>
        </p:nvPicPr>
        <p:blipFill>
          <a:blip r:embed="rId3"/>
          <a:stretch>
            <a:fillRect/>
          </a:stretch>
        </p:blipFill>
        <p:spPr>
          <a:xfrm>
            <a:off x="622300" y="2121932"/>
            <a:ext cx="5486400" cy="3314850"/>
          </a:xfrm>
        </p:spPr>
      </p:pic>
      <p:sp>
        <p:nvSpPr>
          <p:cNvPr id="6" name="TextBox 5">
            <a:extLst>
              <a:ext uri="{FF2B5EF4-FFF2-40B4-BE49-F238E27FC236}">
                <a16:creationId xmlns:a16="http://schemas.microsoft.com/office/drawing/2014/main" id="{2A1D282E-0097-A127-FB9B-D48C526CFFB2}"/>
              </a:ext>
            </a:extLst>
          </p:cNvPr>
          <p:cNvSpPr txBox="1"/>
          <p:nvPr/>
        </p:nvSpPr>
        <p:spPr>
          <a:xfrm>
            <a:off x="609600" y="1676400"/>
            <a:ext cx="5334000" cy="369332"/>
          </a:xfrm>
          <a:prstGeom prst="rect">
            <a:avLst/>
          </a:prstGeom>
          <a:noFill/>
        </p:spPr>
        <p:txBody>
          <a:bodyPr wrap="square" rtlCol="0">
            <a:spAutoFit/>
          </a:bodyPr>
          <a:lstStyle/>
          <a:p>
            <a:r>
              <a:rPr lang="en-US" dirty="0"/>
              <a:t>Request:</a:t>
            </a:r>
          </a:p>
        </p:txBody>
      </p:sp>
      <p:pic>
        <p:nvPicPr>
          <p:cNvPr id="8" name="Picture 7">
            <a:extLst>
              <a:ext uri="{FF2B5EF4-FFF2-40B4-BE49-F238E27FC236}">
                <a16:creationId xmlns:a16="http://schemas.microsoft.com/office/drawing/2014/main" id="{6F0A8DD5-AF2D-3380-9A66-568AF2B35B65}"/>
              </a:ext>
            </a:extLst>
          </p:cNvPr>
          <p:cNvPicPr>
            <a:picLocks noChangeAspect="1"/>
          </p:cNvPicPr>
          <p:nvPr/>
        </p:nvPicPr>
        <p:blipFill>
          <a:blip r:embed="rId4"/>
          <a:stretch>
            <a:fillRect/>
          </a:stretch>
        </p:blipFill>
        <p:spPr>
          <a:xfrm>
            <a:off x="6373006" y="2121932"/>
            <a:ext cx="5196694" cy="3701534"/>
          </a:xfrm>
          <a:prstGeom prst="rect">
            <a:avLst/>
          </a:prstGeom>
        </p:spPr>
      </p:pic>
      <p:sp>
        <p:nvSpPr>
          <p:cNvPr id="9" name="TextBox 8">
            <a:extLst>
              <a:ext uri="{FF2B5EF4-FFF2-40B4-BE49-F238E27FC236}">
                <a16:creationId xmlns:a16="http://schemas.microsoft.com/office/drawing/2014/main" id="{B43C5E87-B2D8-78BF-D0DD-BDE99F9D7F66}"/>
              </a:ext>
            </a:extLst>
          </p:cNvPr>
          <p:cNvSpPr txBox="1"/>
          <p:nvPr/>
        </p:nvSpPr>
        <p:spPr>
          <a:xfrm>
            <a:off x="6373006" y="1721366"/>
            <a:ext cx="5334000" cy="369332"/>
          </a:xfrm>
          <a:prstGeom prst="rect">
            <a:avLst/>
          </a:prstGeom>
          <a:noFill/>
        </p:spPr>
        <p:txBody>
          <a:bodyPr wrap="square" rtlCol="0">
            <a:spAutoFit/>
          </a:bodyPr>
          <a:lstStyle/>
          <a:p>
            <a:r>
              <a:rPr lang="en-US" dirty="0"/>
              <a:t>Response:</a:t>
            </a:r>
          </a:p>
        </p:txBody>
      </p:sp>
      <p:sp>
        <p:nvSpPr>
          <p:cNvPr id="11" name="TextBox 10">
            <a:extLst>
              <a:ext uri="{FF2B5EF4-FFF2-40B4-BE49-F238E27FC236}">
                <a16:creationId xmlns:a16="http://schemas.microsoft.com/office/drawing/2014/main" id="{ADAD9BE1-E0E1-11DE-27C8-A2B3987699E1}"/>
              </a:ext>
            </a:extLst>
          </p:cNvPr>
          <p:cNvSpPr txBox="1"/>
          <p:nvPr/>
        </p:nvSpPr>
        <p:spPr>
          <a:xfrm>
            <a:off x="3060700" y="6216134"/>
            <a:ext cx="6096000" cy="369332"/>
          </a:xfrm>
          <a:prstGeom prst="rect">
            <a:avLst/>
          </a:prstGeom>
          <a:noFill/>
        </p:spPr>
        <p:txBody>
          <a:bodyPr wrap="square">
            <a:spAutoFit/>
          </a:bodyPr>
          <a:lstStyle/>
          <a:p>
            <a:r>
              <a:rPr lang="en-US" dirty="0">
                <a:hlinkClick r:id="rId5"/>
              </a:rPr>
              <a:t>SOAP vs REST APIs: Which Is Right For You? | SoapUI</a:t>
            </a:r>
            <a:endParaRPr lang="en-US" dirty="0"/>
          </a:p>
        </p:txBody>
      </p:sp>
    </p:spTree>
    <p:extLst>
      <p:ext uri="{BB962C8B-B14F-4D97-AF65-F5344CB8AC3E}">
        <p14:creationId xmlns:p14="http://schemas.microsoft.com/office/powerpoint/2010/main" val="18082311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5DD37-6472-73CB-9676-FF8BC48F5AAC}"/>
              </a:ext>
            </a:extLst>
          </p:cNvPr>
          <p:cNvSpPr>
            <a:spLocks noGrp="1"/>
          </p:cNvSpPr>
          <p:nvPr>
            <p:ph type="title"/>
          </p:nvPr>
        </p:nvSpPr>
        <p:spPr/>
        <p:txBody>
          <a:bodyPr/>
          <a:lstStyle/>
          <a:p>
            <a:r>
              <a:rPr lang="en-US" dirty="0"/>
              <a:t>REST</a:t>
            </a:r>
          </a:p>
        </p:txBody>
      </p:sp>
      <p:sp>
        <p:nvSpPr>
          <p:cNvPr id="3" name="Content Placeholder 2">
            <a:extLst>
              <a:ext uri="{FF2B5EF4-FFF2-40B4-BE49-F238E27FC236}">
                <a16:creationId xmlns:a16="http://schemas.microsoft.com/office/drawing/2014/main" id="{144CFE87-8292-EB64-8618-4C0C30FBC49D}"/>
              </a:ext>
            </a:extLst>
          </p:cNvPr>
          <p:cNvSpPr>
            <a:spLocks noGrp="1"/>
          </p:cNvSpPr>
          <p:nvPr>
            <p:ph idx="1"/>
          </p:nvPr>
        </p:nvSpPr>
        <p:spPr/>
        <p:txBody>
          <a:bodyPr>
            <a:normAutofit fontScale="92500" lnSpcReduction="20000"/>
          </a:bodyPr>
          <a:lstStyle/>
          <a:p>
            <a:r>
              <a:rPr lang="en-US" sz="2400" b="1" dirty="0" err="1">
                <a:solidFill>
                  <a:srgbClr val="C00000"/>
                </a:solidFill>
              </a:rPr>
              <a:t>RE</a:t>
            </a:r>
            <a:r>
              <a:rPr lang="en-US" dirty="0" err="1"/>
              <a:t>presentational</a:t>
            </a:r>
            <a:r>
              <a:rPr lang="en-US" dirty="0"/>
              <a:t> </a:t>
            </a:r>
            <a:r>
              <a:rPr lang="en-US" sz="2400" b="1" dirty="0">
                <a:solidFill>
                  <a:srgbClr val="C00000"/>
                </a:solidFill>
              </a:rPr>
              <a:t>S</a:t>
            </a:r>
            <a:r>
              <a:rPr lang="en-US" dirty="0"/>
              <a:t>tate </a:t>
            </a:r>
            <a:r>
              <a:rPr lang="en-US" sz="2400" b="1" dirty="0">
                <a:solidFill>
                  <a:srgbClr val="C00000"/>
                </a:solidFill>
              </a:rPr>
              <a:t>T</a:t>
            </a:r>
            <a:r>
              <a:rPr lang="en-US" dirty="0"/>
              <a:t>ransfer</a:t>
            </a:r>
          </a:p>
          <a:p>
            <a:r>
              <a:rPr lang="en-US" dirty="0"/>
              <a:t>Architectural style that defines a set of recommendations for designing loosely coupled applications that use the HTTP protocol for data transmission</a:t>
            </a:r>
          </a:p>
          <a:p>
            <a:r>
              <a:rPr lang="en-US" dirty="0"/>
              <a:t>Doesn’t prescribe how to implement the principles at a lower level</a:t>
            </a:r>
          </a:p>
          <a:p>
            <a:r>
              <a:rPr lang="en-US" dirty="0"/>
              <a:t>REST guidelines allow developers to implement details according to their needs</a:t>
            </a:r>
          </a:p>
          <a:p>
            <a:r>
              <a:rPr lang="en-US" dirty="0"/>
              <a:t>Need 6 architectural constraints:</a:t>
            </a:r>
          </a:p>
          <a:p>
            <a:pPr lvl="1"/>
            <a:r>
              <a:rPr lang="en-US" dirty="0"/>
              <a:t>Uniform interface</a:t>
            </a:r>
          </a:p>
          <a:p>
            <a:pPr lvl="1"/>
            <a:r>
              <a:rPr lang="en-US" dirty="0"/>
              <a:t>Clint-server separation</a:t>
            </a:r>
          </a:p>
          <a:p>
            <a:pPr lvl="1"/>
            <a:r>
              <a:rPr lang="en-US" dirty="0"/>
              <a:t>Statelessness</a:t>
            </a:r>
          </a:p>
          <a:p>
            <a:pPr lvl="1"/>
            <a:r>
              <a:rPr lang="en-US" dirty="0"/>
              <a:t>Cacheable resources</a:t>
            </a:r>
          </a:p>
          <a:p>
            <a:pPr lvl="1"/>
            <a:r>
              <a:rPr lang="en-US" dirty="0"/>
              <a:t>Layered system</a:t>
            </a:r>
          </a:p>
          <a:p>
            <a:pPr lvl="1"/>
            <a:r>
              <a:rPr lang="en-US" dirty="0"/>
              <a:t>Code on demand (optional)</a:t>
            </a:r>
          </a:p>
        </p:txBody>
      </p:sp>
      <p:sp>
        <p:nvSpPr>
          <p:cNvPr id="5" name="TextBox 4">
            <a:extLst>
              <a:ext uri="{FF2B5EF4-FFF2-40B4-BE49-F238E27FC236}">
                <a16:creationId xmlns:a16="http://schemas.microsoft.com/office/drawing/2014/main" id="{083BBB36-5F2B-9910-E70B-40E4BD457A6B}"/>
              </a:ext>
            </a:extLst>
          </p:cNvPr>
          <p:cNvSpPr txBox="1"/>
          <p:nvPr/>
        </p:nvSpPr>
        <p:spPr>
          <a:xfrm>
            <a:off x="3048000" y="6216134"/>
            <a:ext cx="6096000" cy="369332"/>
          </a:xfrm>
          <a:prstGeom prst="rect">
            <a:avLst/>
          </a:prstGeom>
          <a:noFill/>
        </p:spPr>
        <p:txBody>
          <a:bodyPr wrap="square">
            <a:spAutoFit/>
          </a:bodyPr>
          <a:lstStyle/>
          <a:p>
            <a:pPr algn="ctr"/>
            <a:r>
              <a:rPr lang="en-US" dirty="0">
                <a:hlinkClick r:id="rId3"/>
              </a:rPr>
              <a:t>Representational state transfer - Wikipedia</a:t>
            </a:r>
            <a:endParaRPr lang="en-US" dirty="0"/>
          </a:p>
        </p:txBody>
      </p:sp>
    </p:spTree>
    <p:extLst>
      <p:ext uri="{BB962C8B-B14F-4D97-AF65-F5344CB8AC3E}">
        <p14:creationId xmlns:p14="http://schemas.microsoft.com/office/powerpoint/2010/main" val="8108641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76554-F99A-93DA-3CCC-7A268D2EE0A8}"/>
              </a:ext>
            </a:extLst>
          </p:cNvPr>
          <p:cNvSpPr>
            <a:spLocks noGrp="1"/>
          </p:cNvSpPr>
          <p:nvPr>
            <p:ph type="title"/>
          </p:nvPr>
        </p:nvSpPr>
        <p:spPr/>
        <p:txBody>
          <a:bodyPr/>
          <a:lstStyle/>
          <a:p>
            <a:r>
              <a:rPr lang="en-US" dirty="0"/>
              <a:t>JSON</a:t>
            </a:r>
          </a:p>
        </p:txBody>
      </p:sp>
      <p:sp>
        <p:nvSpPr>
          <p:cNvPr id="3" name="Content Placeholder 2">
            <a:extLst>
              <a:ext uri="{FF2B5EF4-FFF2-40B4-BE49-F238E27FC236}">
                <a16:creationId xmlns:a16="http://schemas.microsoft.com/office/drawing/2014/main" id="{5566C845-F292-E27E-BA8F-EC626553B687}"/>
              </a:ext>
            </a:extLst>
          </p:cNvPr>
          <p:cNvSpPr>
            <a:spLocks noGrp="1"/>
          </p:cNvSpPr>
          <p:nvPr>
            <p:ph idx="1"/>
          </p:nvPr>
        </p:nvSpPr>
        <p:spPr/>
        <p:txBody>
          <a:bodyPr>
            <a:normAutofit fontScale="92500" lnSpcReduction="10000"/>
          </a:bodyPr>
          <a:lstStyle/>
          <a:p>
            <a:r>
              <a:rPr lang="en-US" sz="2400" b="1" dirty="0">
                <a:solidFill>
                  <a:srgbClr val="C00000"/>
                </a:solidFill>
              </a:rPr>
              <a:t>J</a:t>
            </a:r>
            <a:r>
              <a:rPr lang="en-US" dirty="0"/>
              <a:t>ava</a:t>
            </a:r>
            <a:r>
              <a:rPr lang="en-US" sz="2400" b="1" dirty="0">
                <a:solidFill>
                  <a:srgbClr val="C00000"/>
                </a:solidFill>
              </a:rPr>
              <a:t>S</a:t>
            </a:r>
            <a:r>
              <a:rPr lang="en-US" dirty="0"/>
              <a:t>cript </a:t>
            </a:r>
            <a:r>
              <a:rPr lang="en-US" sz="2400" b="1" dirty="0">
                <a:solidFill>
                  <a:srgbClr val="C00000"/>
                </a:solidFill>
              </a:rPr>
              <a:t>O</a:t>
            </a:r>
            <a:r>
              <a:rPr lang="en-US" dirty="0"/>
              <a:t>bject </a:t>
            </a:r>
            <a:r>
              <a:rPr lang="en-US" sz="2400" b="1" dirty="0">
                <a:solidFill>
                  <a:srgbClr val="C00000"/>
                </a:solidFill>
              </a:rPr>
              <a:t>N</a:t>
            </a:r>
            <a:r>
              <a:rPr lang="en-US" dirty="0"/>
              <a:t>otation</a:t>
            </a:r>
          </a:p>
          <a:p>
            <a:r>
              <a:rPr lang="en-US" dirty="0"/>
              <a:t>Lightweight data-interchange format</a:t>
            </a:r>
          </a:p>
          <a:p>
            <a:r>
              <a:rPr lang="en-US" dirty="0"/>
              <a:t>Easy for:</a:t>
            </a:r>
          </a:p>
          <a:p>
            <a:pPr lvl="1"/>
            <a:r>
              <a:rPr lang="en-US" dirty="0"/>
              <a:t>Humans to read and write</a:t>
            </a:r>
          </a:p>
          <a:p>
            <a:pPr lvl="1"/>
            <a:r>
              <a:rPr lang="en-US" dirty="0"/>
              <a:t>Machines to parse and generate</a:t>
            </a:r>
          </a:p>
          <a:p>
            <a:r>
              <a:rPr lang="en-US" dirty="0"/>
              <a:t>Text format</a:t>
            </a:r>
          </a:p>
          <a:p>
            <a:r>
              <a:rPr lang="en-US" dirty="0"/>
              <a:t>Completely language independent</a:t>
            </a:r>
          </a:p>
          <a:p>
            <a:r>
              <a:rPr lang="en-US" dirty="0"/>
              <a:t>Uses conventions that are familiar to programmers/developers</a:t>
            </a:r>
          </a:p>
          <a:p>
            <a:r>
              <a:rPr lang="en-US" dirty="0"/>
              <a:t>A collection of name/value pairs</a:t>
            </a:r>
          </a:p>
          <a:p>
            <a:r>
              <a:rPr lang="en-US" dirty="0">
                <a:sym typeface="Wingdings" panose="05000000000000000000" pitchFamily="2" charset="2"/>
              </a:rPr>
              <a:t>Ordered list of values</a:t>
            </a:r>
          </a:p>
        </p:txBody>
      </p:sp>
      <p:pic>
        <p:nvPicPr>
          <p:cNvPr id="5" name="Picture 4" descr="A picture containing text, electronics&#10;&#10;Description automatically generated">
            <a:extLst>
              <a:ext uri="{FF2B5EF4-FFF2-40B4-BE49-F238E27FC236}">
                <a16:creationId xmlns:a16="http://schemas.microsoft.com/office/drawing/2014/main" id="{DBD528D4-F731-5950-1653-D7A4FE063FF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5600" y="1028700"/>
            <a:ext cx="5137916" cy="3429000"/>
          </a:xfrm>
          <a:prstGeom prst="rect">
            <a:avLst/>
          </a:prstGeom>
        </p:spPr>
      </p:pic>
      <p:sp>
        <p:nvSpPr>
          <p:cNvPr id="7" name="TextBox 6">
            <a:extLst>
              <a:ext uri="{FF2B5EF4-FFF2-40B4-BE49-F238E27FC236}">
                <a16:creationId xmlns:a16="http://schemas.microsoft.com/office/drawing/2014/main" id="{43D52910-6356-15BC-8E00-3D2F8A57D936}"/>
              </a:ext>
            </a:extLst>
          </p:cNvPr>
          <p:cNvSpPr txBox="1"/>
          <p:nvPr/>
        </p:nvSpPr>
        <p:spPr>
          <a:xfrm>
            <a:off x="3048000" y="6139934"/>
            <a:ext cx="6096000" cy="369332"/>
          </a:xfrm>
          <a:prstGeom prst="rect">
            <a:avLst/>
          </a:prstGeom>
          <a:noFill/>
        </p:spPr>
        <p:txBody>
          <a:bodyPr wrap="square">
            <a:spAutoFit/>
          </a:bodyPr>
          <a:lstStyle/>
          <a:p>
            <a:pPr algn="ctr"/>
            <a:r>
              <a:rPr lang="en-US" dirty="0">
                <a:hlinkClick r:id="rId4"/>
              </a:rPr>
              <a:t>JSON - Wikipedia</a:t>
            </a:r>
            <a:endParaRPr lang="en-US" dirty="0"/>
          </a:p>
        </p:txBody>
      </p:sp>
    </p:spTree>
    <p:extLst>
      <p:ext uri="{BB962C8B-B14F-4D97-AF65-F5344CB8AC3E}">
        <p14:creationId xmlns:p14="http://schemas.microsoft.com/office/powerpoint/2010/main" val="24250336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05EEB-EC8A-2EB9-A3F1-69BCD0AE912E}"/>
              </a:ext>
            </a:extLst>
          </p:cNvPr>
          <p:cNvSpPr>
            <a:spLocks noGrp="1"/>
          </p:cNvSpPr>
          <p:nvPr>
            <p:ph type="title"/>
          </p:nvPr>
        </p:nvSpPr>
        <p:spPr>
          <a:xfrm>
            <a:off x="1524000" y="0"/>
            <a:ext cx="9144000" cy="762000"/>
          </a:xfrm>
        </p:spPr>
        <p:txBody>
          <a:bodyPr/>
          <a:lstStyle/>
          <a:p>
            <a:r>
              <a:rPr lang="en-US" dirty="0"/>
              <a:t>JSON Basic Example</a:t>
            </a:r>
          </a:p>
        </p:txBody>
      </p:sp>
      <p:sp>
        <p:nvSpPr>
          <p:cNvPr id="6" name="Rectangle 2">
            <a:extLst>
              <a:ext uri="{FF2B5EF4-FFF2-40B4-BE49-F238E27FC236}">
                <a16:creationId xmlns:a16="http://schemas.microsoft.com/office/drawing/2014/main" id="{7AD90ACB-9BA2-4573-0FCC-57D917B864F1}"/>
              </a:ext>
            </a:extLst>
          </p:cNvPr>
          <p:cNvSpPr>
            <a:spLocks noGrp="1" noChangeArrowheads="1"/>
          </p:cNvSpPr>
          <p:nvPr>
            <p:ph idx="1"/>
          </p:nvPr>
        </p:nvSpPr>
        <p:spPr bwMode="auto">
          <a:xfrm>
            <a:off x="1371600" y="762000"/>
            <a:ext cx="8839200" cy="5955476"/>
          </a:xfrm>
          <a:prstGeom prst="rect">
            <a:avLst/>
          </a:prstGeom>
          <a:solidFill>
            <a:srgbClr val="2728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F8F8F2"/>
                </a:solidFill>
                <a:effectLst/>
                <a:latin typeface="SFMono-Regular"/>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F8F8F2"/>
                </a:solidFill>
                <a:effectLst/>
                <a:latin typeface="SFMono-Regular"/>
              </a:rPr>
              <a:t>      </a:t>
            </a:r>
            <a:r>
              <a:rPr kumimoji="0" lang="en-US" altLang="en-US" sz="2400" b="0" i="0" u="none" strike="noStrike" cap="none" normalizeH="0" baseline="0" dirty="0">
                <a:ln>
                  <a:noFill/>
                </a:ln>
                <a:solidFill>
                  <a:srgbClr val="F92672"/>
                </a:solidFill>
                <a:effectLst/>
                <a:latin typeface="SFMono-Regular"/>
              </a:rPr>
              <a:t>"</a:t>
            </a:r>
            <a:r>
              <a:rPr lang="en-US" altLang="en-US" sz="2400" dirty="0" err="1">
                <a:solidFill>
                  <a:srgbClr val="F92672"/>
                </a:solidFill>
                <a:latin typeface="SFMono-Regular"/>
              </a:rPr>
              <a:t>firstname</a:t>
            </a:r>
            <a:r>
              <a:rPr kumimoji="0" lang="en-US" altLang="en-US" sz="2400" b="0" i="0" u="none" strike="noStrike" cap="none" normalizeH="0" baseline="0" dirty="0">
                <a:ln>
                  <a:noFill/>
                </a:ln>
                <a:solidFill>
                  <a:srgbClr val="F92672"/>
                </a:solidFill>
                <a:effectLst/>
                <a:latin typeface="SFMono-Regular"/>
              </a:rPr>
              <a:t>"</a:t>
            </a:r>
            <a:r>
              <a:rPr kumimoji="0" lang="en-US" altLang="en-US" sz="2400" b="0" i="0" u="none" strike="noStrike" cap="none" normalizeH="0" baseline="0" dirty="0">
                <a:ln>
                  <a:noFill/>
                </a:ln>
                <a:solidFill>
                  <a:srgbClr val="F8F8F2"/>
                </a:solidFill>
                <a:effectLst/>
                <a:latin typeface="SFMono-Regular"/>
              </a:rPr>
              <a:t>: </a:t>
            </a:r>
            <a:r>
              <a:rPr kumimoji="0" lang="en-US" altLang="en-US" sz="2400" b="0" i="0" u="none" strike="noStrike" cap="none" normalizeH="0" baseline="0" dirty="0">
                <a:ln>
                  <a:noFill/>
                </a:ln>
                <a:solidFill>
                  <a:srgbClr val="E6DB74"/>
                </a:solidFill>
                <a:effectLst/>
                <a:latin typeface="SFMono-Regular"/>
              </a:rPr>
              <a:t>"Shannon"</a:t>
            </a:r>
            <a:r>
              <a:rPr kumimoji="0" lang="en-US" altLang="en-US" sz="2400" b="0" i="0" u="none" strike="noStrike" cap="none" normalizeH="0" baseline="0" dirty="0">
                <a:ln>
                  <a:noFill/>
                </a:ln>
                <a:solidFill>
                  <a:srgbClr val="F8F8F2"/>
                </a:solidFill>
                <a:effectLst/>
                <a:latin typeface="SFMono-Regular"/>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F8F8F2"/>
                </a:solidFill>
                <a:latin typeface="SFMono-Regular"/>
              </a:rPr>
              <a:t>     </a:t>
            </a:r>
            <a:r>
              <a:rPr kumimoji="0" lang="en-US" altLang="en-US" sz="2400" b="0" i="0" u="none" strike="noStrike" cap="none" normalizeH="0" baseline="0" dirty="0">
                <a:ln>
                  <a:noFill/>
                </a:ln>
                <a:solidFill>
                  <a:srgbClr val="F8F8F2"/>
                </a:solidFill>
                <a:effectLst/>
                <a:latin typeface="SFMono-Regular"/>
              </a:rPr>
              <a:t> </a:t>
            </a:r>
            <a:r>
              <a:rPr kumimoji="0" lang="en-US" altLang="en-US" sz="2400" b="0" i="0" u="none" strike="noStrike" cap="none" normalizeH="0" baseline="0" dirty="0">
                <a:ln>
                  <a:noFill/>
                </a:ln>
                <a:solidFill>
                  <a:srgbClr val="F92672"/>
                </a:solidFill>
                <a:effectLst/>
                <a:latin typeface="SFMono-Regular"/>
              </a:rPr>
              <a:t>"</a:t>
            </a:r>
            <a:r>
              <a:rPr kumimoji="0" lang="en-US" altLang="en-US" sz="2400" b="0" i="0" u="none" strike="noStrike" cap="none" normalizeH="0" baseline="0" dirty="0" err="1">
                <a:ln>
                  <a:noFill/>
                </a:ln>
                <a:solidFill>
                  <a:srgbClr val="F92672"/>
                </a:solidFill>
                <a:effectLst/>
                <a:latin typeface="SFMono-Regular"/>
              </a:rPr>
              <a:t>lastname</a:t>
            </a:r>
            <a:r>
              <a:rPr kumimoji="0" lang="en-US" altLang="en-US" sz="2400" b="0" i="0" u="none" strike="noStrike" cap="none" normalizeH="0" baseline="0" dirty="0">
                <a:ln>
                  <a:noFill/>
                </a:ln>
                <a:solidFill>
                  <a:srgbClr val="F92672"/>
                </a:solidFill>
                <a:effectLst/>
                <a:latin typeface="SFMono-Regular"/>
              </a:rPr>
              <a:t>"</a:t>
            </a:r>
            <a:r>
              <a:rPr kumimoji="0" lang="en-US" altLang="en-US" sz="2400" b="0" i="0" u="none" strike="noStrike" cap="none" normalizeH="0" baseline="0" dirty="0">
                <a:ln>
                  <a:noFill/>
                </a:ln>
                <a:solidFill>
                  <a:srgbClr val="F8F8F2"/>
                </a:solidFill>
                <a:effectLst/>
                <a:latin typeface="SFMono-Regular"/>
              </a:rPr>
              <a:t>: </a:t>
            </a:r>
            <a:r>
              <a:rPr kumimoji="0" lang="en-US" altLang="en-US" sz="2400" b="0" i="0" u="none" strike="noStrike" cap="none" normalizeH="0" baseline="0" dirty="0">
                <a:ln>
                  <a:noFill/>
                </a:ln>
                <a:solidFill>
                  <a:srgbClr val="E6DB74"/>
                </a:solidFill>
                <a:effectLst/>
                <a:latin typeface="SFMono-Regular"/>
              </a:rPr>
              <a:t>"Kuehn"</a:t>
            </a:r>
            <a:r>
              <a:rPr kumimoji="0" lang="en-US" altLang="en-US" sz="2400" b="0" i="0" u="none" strike="noStrike" cap="none" normalizeH="0" baseline="0" dirty="0">
                <a:ln>
                  <a:noFill/>
                </a:ln>
                <a:solidFill>
                  <a:srgbClr val="F8F8F2"/>
                </a:solidFill>
                <a:effectLst/>
                <a:latin typeface="SFMono-Regular"/>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F8F8F2"/>
                </a:solidFill>
                <a:latin typeface="SFMono-Regular"/>
              </a:rPr>
              <a:t>      </a:t>
            </a:r>
            <a:r>
              <a:rPr kumimoji="0" lang="en-US" altLang="en-US" sz="2400" b="0" i="0" u="none" strike="noStrike" cap="none" normalizeH="0" baseline="0" dirty="0">
                <a:ln>
                  <a:noFill/>
                </a:ln>
                <a:solidFill>
                  <a:srgbClr val="F92672"/>
                </a:solidFill>
                <a:effectLst/>
                <a:latin typeface="SFMono-Regular"/>
              </a:rPr>
              <a:t>"city"</a:t>
            </a:r>
            <a:r>
              <a:rPr kumimoji="0" lang="en-US" altLang="en-US" sz="2400" b="0" i="0" u="none" strike="noStrike" cap="none" normalizeH="0" baseline="0" dirty="0">
                <a:ln>
                  <a:noFill/>
                </a:ln>
                <a:solidFill>
                  <a:srgbClr val="F8F8F2"/>
                </a:solidFill>
                <a:effectLst/>
                <a:latin typeface="SFMono-Regular"/>
              </a:rPr>
              <a:t>: </a:t>
            </a:r>
            <a:r>
              <a:rPr kumimoji="0" lang="en-US" altLang="en-US" sz="2400" b="0" i="0" u="none" strike="noStrike" cap="none" normalizeH="0" baseline="0" dirty="0">
                <a:ln>
                  <a:noFill/>
                </a:ln>
                <a:solidFill>
                  <a:srgbClr val="E6DB74"/>
                </a:solidFill>
                <a:effectLst/>
                <a:latin typeface="SFMono-Regular"/>
              </a:rPr>
              <a:t>"Elmwood Park"</a:t>
            </a:r>
            <a:r>
              <a:rPr lang="en-US" altLang="en-US" sz="2400" dirty="0">
                <a:solidFill>
                  <a:srgbClr val="F8F8F2"/>
                </a:solidFill>
                <a:latin typeface="SFMono-Regular"/>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E6DB74"/>
                </a:solidFill>
                <a:latin typeface="SFMono-Regular"/>
              </a:rPr>
              <a:t>     </a:t>
            </a:r>
            <a:r>
              <a:rPr lang="en-US" altLang="en-US" sz="2400" dirty="0">
                <a:solidFill>
                  <a:srgbClr val="F92672"/>
                </a:solidFill>
                <a:latin typeface="SFMono-Regular"/>
              </a:rPr>
              <a:t> </a:t>
            </a:r>
            <a:r>
              <a:rPr kumimoji="0" lang="en-US" altLang="en-US" sz="2400" b="0" i="0" u="none" strike="noStrike" cap="none" normalizeH="0" baseline="0" dirty="0">
                <a:ln>
                  <a:noFill/>
                </a:ln>
                <a:solidFill>
                  <a:srgbClr val="F92672"/>
                </a:solidFill>
                <a:effectLst/>
                <a:latin typeface="SFMono-Regular"/>
              </a:rPr>
              <a:t>"state"</a:t>
            </a:r>
            <a:r>
              <a:rPr lang="en-US" altLang="en-US" sz="2400" dirty="0">
                <a:solidFill>
                  <a:srgbClr val="F8F8F2"/>
                </a:solidFill>
                <a:latin typeface="SFMono-Regular"/>
              </a:rPr>
              <a:t>: </a:t>
            </a:r>
            <a:r>
              <a:rPr kumimoji="0" lang="en-US" altLang="en-US" sz="2400" b="0" i="0" u="none" strike="noStrike" cap="none" normalizeH="0" baseline="0" dirty="0">
                <a:ln>
                  <a:noFill/>
                </a:ln>
                <a:solidFill>
                  <a:srgbClr val="E6DB74"/>
                </a:solidFill>
                <a:effectLst/>
                <a:latin typeface="SFMono-Regular"/>
              </a:rPr>
              <a:t>"</a:t>
            </a:r>
            <a:r>
              <a:rPr lang="en-US" altLang="en-US" sz="2400" dirty="0">
                <a:solidFill>
                  <a:srgbClr val="E6DB74"/>
                </a:solidFill>
                <a:latin typeface="SFMono-Regular"/>
              </a:rPr>
              <a:t>Illinois</a:t>
            </a:r>
            <a:r>
              <a:rPr kumimoji="0" lang="en-US" altLang="en-US" sz="2400" b="0" i="0" u="none" strike="noStrike" cap="none" normalizeH="0" baseline="0" dirty="0">
                <a:ln>
                  <a:noFill/>
                </a:ln>
                <a:solidFill>
                  <a:srgbClr val="E6DB74"/>
                </a:solidFill>
                <a:effectLst/>
                <a:latin typeface="SFMono-Regular"/>
              </a:rPr>
              <a:t>"</a:t>
            </a:r>
            <a:r>
              <a:rPr lang="en-US" altLang="en-US" sz="2400" dirty="0">
                <a:solidFill>
                  <a:srgbClr val="F8F8F2"/>
                </a:solidFill>
                <a:latin typeface="SFMono-Regular"/>
              </a:rPr>
              <a:t>,</a:t>
            </a:r>
            <a:br>
              <a:rPr kumimoji="0" lang="en-US" altLang="en-US" sz="2400" b="0" i="0" u="none" strike="noStrike" cap="none" normalizeH="0" baseline="0" dirty="0">
                <a:ln>
                  <a:noFill/>
                </a:ln>
                <a:solidFill>
                  <a:srgbClr val="E6DB74"/>
                </a:solidFill>
                <a:effectLst/>
                <a:latin typeface="SFMono-Regular"/>
              </a:rPr>
            </a:br>
            <a:r>
              <a:rPr kumimoji="0" lang="en-US" altLang="en-US" sz="2400" b="0" i="0" u="none" strike="noStrike" cap="none" normalizeH="0" baseline="0" dirty="0">
                <a:ln>
                  <a:noFill/>
                </a:ln>
                <a:solidFill>
                  <a:srgbClr val="E6DB74"/>
                </a:solidFill>
                <a:effectLst/>
                <a:latin typeface="SFMono-Regular"/>
              </a:rPr>
              <a:t>      </a:t>
            </a:r>
            <a:r>
              <a:rPr kumimoji="0" lang="en-US" altLang="en-US" sz="2400" b="0" i="0" u="none" strike="noStrike" cap="none" normalizeH="0" baseline="0" dirty="0">
                <a:ln>
                  <a:noFill/>
                </a:ln>
                <a:solidFill>
                  <a:srgbClr val="F92672"/>
                </a:solidFill>
                <a:effectLst/>
                <a:latin typeface="SFMono-Regular"/>
              </a:rPr>
              <a:t>"</a:t>
            </a:r>
            <a:r>
              <a:rPr lang="en-US" altLang="en-US" sz="2400" dirty="0" err="1">
                <a:solidFill>
                  <a:srgbClr val="F92672"/>
                </a:solidFill>
                <a:latin typeface="SFMono-Regular"/>
              </a:rPr>
              <a:t>favoritecolors</a:t>
            </a:r>
            <a:r>
              <a:rPr kumimoji="0" lang="en-US" altLang="en-US" sz="2400" b="0" i="0" u="none" strike="noStrike" cap="none" normalizeH="0" baseline="0" dirty="0">
                <a:ln>
                  <a:noFill/>
                </a:ln>
                <a:solidFill>
                  <a:srgbClr val="F92672"/>
                </a:solidFill>
                <a:effectLst/>
                <a:latin typeface="SFMono-Regular"/>
              </a:rPr>
              <a:t>"</a:t>
            </a:r>
            <a:r>
              <a:rPr lang="en-US" altLang="en-US" sz="2400" dirty="0">
                <a:solidFill>
                  <a:srgbClr val="F8F8F2"/>
                </a:solidFill>
                <a:latin typeface="SFMono-Regular"/>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E6DB74"/>
                </a:solidFill>
                <a:latin typeface="SFMono-Regular"/>
              </a:rPr>
              <a:t>         </a:t>
            </a:r>
            <a:r>
              <a:rPr lang="en-US" altLang="en-US" sz="2400" dirty="0">
                <a:solidFill>
                  <a:srgbClr val="F8F8F2"/>
                </a:solidFill>
                <a:latin typeface="SFMono-Regular"/>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E6DB74"/>
                </a:solidFill>
                <a:latin typeface="SFMono-Regular"/>
              </a:rPr>
              <a:t>            </a:t>
            </a:r>
            <a:r>
              <a:rPr kumimoji="0" lang="en-US" altLang="en-US" sz="2400" b="0" i="0" u="none" strike="noStrike" cap="none" normalizeH="0" baseline="0" dirty="0">
                <a:ln>
                  <a:noFill/>
                </a:ln>
                <a:solidFill>
                  <a:srgbClr val="E6DB74"/>
                </a:solidFill>
                <a:effectLst/>
                <a:latin typeface="SFMono-Regular"/>
              </a:rPr>
              <a:t>"type"</a:t>
            </a:r>
            <a:r>
              <a:rPr lang="en-US" altLang="en-US" sz="2400" dirty="0">
                <a:solidFill>
                  <a:srgbClr val="F8F8F2"/>
                </a:solidFill>
                <a:latin typeface="SFMono-Regular"/>
              </a:rPr>
              <a:t>:</a:t>
            </a:r>
            <a:r>
              <a:rPr kumimoji="0" lang="en-US" altLang="en-US" sz="2400" b="0" i="0" u="none" strike="noStrike" cap="none" normalizeH="0" baseline="0" dirty="0">
                <a:ln>
                  <a:noFill/>
                </a:ln>
                <a:solidFill>
                  <a:srgbClr val="E6DB74"/>
                </a:solidFill>
                <a:effectLst/>
                <a:latin typeface="SFMono-Regular"/>
              </a:rPr>
              <a:t> "Color1"</a:t>
            </a:r>
            <a:r>
              <a:rPr lang="en-US" altLang="en-US" sz="2400" dirty="0">
                <a:solidFill>
                  <a:srgbClr val="F8F8F2"/>
                </a:solidFill>
                <a:latin typeface="SFMono-Regular"/>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E6DB74"/>
                </a:solidFill>
                <a:latin typeface="SFMono-Regular"/>
              </a:rPr>
              <a:t>            </a:t>
            </a:r>
            <a:r>
              <a:rPr kumimoji="0" lang="en-US" altLang="en-US" sz="2400" b="0" i="0" u="none" strike="noStrike" cap="none" normalizeH="0" baseline="0" dirty="0">
                <a:ln>
                  <a:noFill/>
                </a:ln>
                <a:solidFill>
                  <a:srgbClr val="E6DB74"/>
                </a:solidFill>
                <a:effectLst/>
                <a:latin typeface="SFMono-Regular"/>
              </a:rPr>
              <a:t>"</a:t>
            </a:r>
            <a:r>
              <a:rPr lang="en-US" altLang="en-US" sz="2400" dirty="0">
                <a:solidFill>
                  <a:srgbClr val="E6DB74"/>
                </a:solidFill>
                <a:latin typeface="SFMono-Regular"/>
              </a:rPr>
              <a:t>color</a:t>
            </a:r>
            <a:r>
              <a:rPr kumimoji="0" lang="en-US" altLang="en-US" sz="2400" b="0" i="0" u="none" strike="noStrike" cap="none" normalizeH="0" baseline="0" dirty="0">
                <a:ln>
                  <a:noFill/>
                </a:ln>
                <a:solidFill>
                  <a:srgbClr val="E6DB74"/>
                </a:solidFill>
                <a:effectLst/>
                <a:latin typeface="SFMono-Regular"/>
              </a:rPr>
              <a:t>"</a:t>
            </a:r>
            <a:r>
              <a:rPr lang="en-US" altLang="en-US" sz="2400" dirty="0">
                <a:solidFill>
                  <a:srgbClr val="F8F8F2"/>
                </a:solidFill>
                <a:latin typeface="SFMono-Regular"/>
              </a:rPr>
              <a:t>:</a:t>
            </a:r>
            <a:r>
              <a:rPr lang="en-US" altLang="en-US" sz="2400" dirty="0">
                <a:solidFill>
                  <a:srgbClr val="E6DB74"/>
                </a:solidFill>
                <a:latin typeface="SFMono-Regular"/>
              </a:rPr>
              <a:t> </a:t>
            </a:r>
            <a:r>
              <a:rPr kumimoji="0" lang="en-US" altLang="en-US" sz="2400" b="0" i="0" u="none" strike="noStrike" cap="none" normalizeH="0" baseline="0" dirty="0">
                <a:ln>
                  <a:noFill/>
                </a:ln>
                <a:solidFill>
                  <a:srgbClr val="E6DB74"/>
                </a:solidFill>
                <a:effectLst/>
                <a:latin typeface="SFMono-Regular"/>
              </a:rPr>
              <a:t>"</a:t>
            </a:r>
            <a:r>
              <a:rPr lang="en-US" altLang="en-US" sz="2400" dirty="0">
                <a:solidFill>
                  <a:srgbClr val="E6DB74"/>
                </a:solidFill>
                <a:latin typeface="SFMono-Regular"/>
              </a:rPr>
              <a:t>Blue</a:t>
            </a:r>
            <a:r>
              <a:rPr kumimoji="0" lang="en-US" altLang="en-US" sz="2400" b="0" i="0" u="none" strike="noStrike" cap="none" normalizeH="0" baseline="0" dirty="0">
                <a:ln>
                  <a:noFill/>
                </a:ln>
                <a:solidFill>
                  <a:srgbClr val="E6DB74"/>
                </a:solidFill>
                <a:effectLst/>
                <a:latin typeface="SFMono-Regular"/>
              </a:rPr>
              <a:t>"</a:t>
            </a:r>
            <a:endParaRPr lang="en-US" altLang="en-US" sz="2400" dirty="0">
              <a:solidFill>
                <a:srgbClr val="F8F8F2"/>
              </a:solidFill>
              <a:latin typeface="SFMono-Regular"/>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F8F8F2"/>
                </a:solidFill>
                <a:latin typeface="SFMono-Regular"/>
              </a:rPr>
              <a:t>         },</a:t>
            </a:r>
          </a:p>
          <a:p>
            <a:pPr marL="0" indent="0" eaLnBrk="0" fontAlgn="base" hangingPunct="0">
              <a:lnSpc>
                <a:spcPct val="100000"/>
              </a:lnSpc>
              <a:spcBef>
                <a:spcPct val="0"/>
              </a:spcBef>
              <a:spcAft>
                <a:spcPct val="0"/>
              </a:spcAft>
              <a:buClrTx/>
              <a:buNone/>
            </a:pPr>
            <a:r>
              <a:rPr lang="en-US" altLang="en-US" sz="2400" dirty="0">
                <a:solidFill>
                  <a:srgbClr val="F8F8F2"/>
                </a:solidFill>
                <a:latin typeface="SFMono-Regular"/>
              </a:rPr>
              <a:t>         {</a:t>
            </a:r>
            <a:br>
              <a:rPr lang="en-US" altLang="en-US" sz="2400" dirty="0">
                <a:solidFill>
                  <a:srgbClr val="E6DB74"/>
                </a:solidFill>
                <a:latin typeface="SFMono-Regular"/>
              </a:rPr>
            </a:br>
            <a:r>
              <a:rPr lang="en-US" altLang="en-US" sz="2400" dirty="0">
                <a:solidFill>
                  <a:srgbClr val="E6DB74"/>
                </a:solidFill>
                <a:latin typeface="SFMono-Regular"/>
              </a:rPr>
              <a:t>            </a:t>
            </a:r>
            <a:r>
              <a:rPr kumimoji="0" lang="en-US" altLang="en-US" sz="2400" b="0" i="0" u="none" strike="noStrike" cap="none" normalizeH="0" baseline="0" dirty="0">
                <a:ln>
                  <a:noFill/>
                </a:ln>
                <a:solidFill>
                  <a:srgbClr val="E6DB74"/>
                </a:solidFill>
                <a:effectLst/>
                <a:latin typeface="SFMono-Regular"/>
              </a:rPr>
              <a:t>"type"</a:t>
            </a:r>
            <a:r>
              <a:rPr lang="en-US" altLang="en-US" sz="2400" dirty="0">
                <a:solidFill>
                  <a:srgbClr val="F8F8F2"/>
                </a:solidFill>
                <a:latin typeface="SFMono-Regular"/>
              </a:rPr>
              <a:t>:</a:t>
            </a:r>
            <a:r>
              <a:rPr kumimoji="0" lang="en-US" altLang="en-US" sz="2400" b="0" i="0" u="none" strike="noStrike" cap="none" normalizeH="0" baseline="0" dirty="0">
                <a:ln>
                  <a:noFill/>
                </a:ln>
                <a:solidFill>
                  <a:srgbClr val="E6DB74"/>
                </a:solidFill>
                <a:effectLst/>
                <a:latin typeface="SFMono-Regular"/>
              </a:rPr>
              <a:t> "Color2"</a:t>
            </a:r>
            <a:r>
              <a:rPr lang="en-US" altLang="en-US" sz="2400" dirty="0">
                <a:solidFill>
                  <a:srgbClr val="F8F8F2"/>
                </a:solidFill>
                <a:latin typeface="SFMono-Regular"/>
              </a:rPr>
              <a:t>,</a:t>
            </a:r>
            <a:endParaRPr kumimoji="0" lang="en-US" altLang="en-US" sz="2400" b="0" i="0" u="none" strike="noStrike" cap="none" normalizeH="0" baseline="0" dirty="0">
              <a:ln>
                <a:noFill/>
              </a:ln>
              <a:solidFill>
                <a:srgbClr val="E6DB74"/>
              </a:solidFill>
              <a:effectLst/>
              <a:latin typeface="SFMono-Regular"/>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E6DB74"/>
                </a:solidFill>
                <a:latin typeface="SFMono-Regular"/>
              </a:rPr>
              <a:t>            </a:t>
            </a:r>
            <a:r>
              <a:rPr kumimoji="0" lang="en-US" altLang="en-US" sz="2400" b="0" i="0" u="none" strike="noStrike" cap="none" normalizeH="0" baseline="0" dirty="0">
                <a:ln>
                  <a:noFill/>
                </a:ln>
                <a:solidFill>
                  <a:srgbClr val="E6DB74"/>
                </a:solidFill>
                <a:effectLst/>
                <a:latin typeface="SFMono-Regular"/>
              </a:rPr>
              <a:t>"</a:t>
            </a:r>
            <a:r>
              <a:rPr lang="en-US" altLang="en-US" sz="2400" dirty="0">
                <a:solidFill>
                  <a:srgbClr val="E6DB74"/>
                </a:solidFill>
                <a:latin typeface="SFMono-Regular"/>
              </a:rPr>
              <a:t>color</a:t>
            </a:r>
            <a:r>
              <a:rPr kumimoji="0" lang="en-US" altLang="en-US" sz="2400" b="0" i="0" u="none" strike="noStrike" cap="none" normalizeH="0" baseline="0" dirty="0">
                <a:ln>
                  <a:noFill/>
                </a:ln>
                <a:solidFill>
                  <a:srgbClr val="E6DB74"/>
                </a:solidFill>
                <a:effectLst/>
                <a:latin typeface="SFMono-Regular"/>
              </a:rPr>
              <a:t>"</a:t>
            </a:r>
            <a:r>
              <a:rPr lang="en-US" altLang="en-US" sz="2400" dirty="0">
                <a:solidFill>
                  <a:srgbClr val="F8F8F2"/>
                </a:solidFill>
                <a:latin typeface="SFMono-Regular"/>
              </a:rPr>
              <a:t>:</a:t>
            </a:r>
            <a:r>
              <a:rPr lang="en-US" altLang="en-US" sz="2400" dirty="0">
                <a:solidFill>
                  <a:srgbClr val="E6DB74"/>
                </a:solidFill>
                <a:latin typeface="SFMono-Regular"/>
              </a:rPr>
              <a:t> </a:t>
            </a:r>
            <a:r>
              <a:rPr kumimoji="0" lang="en-US" altLang="en-US" sz="2400" b="0" i="0" u="none" strike="noStrike" cap="none" normalizeH="0" baseline="0" dirty="0">
                <a:ln>
                  <a:noFill/>
                </a:ln>
                <a:solidFill>
                  <a:srgbClr val="E6DB74"/>
                </a:solidFill>
                <a:effectLst/>
                <a:latin typeface="SFMono-Regular"/>
              </a:rPr>
              <a:t>"</a:t>
            </a:r>
            <a:r>
              <a:rPr lang="en-US" altLang="en-US" sz="2400" dirty="0">
                <a:solidFill>
                  <a:srgbClr val="E6DB74"/>
                </a:solidFill>
                <a:latin typeface="SFMono-Regular"/>
              </a:rPr>
              <a:t>Black</a:t>
            </a:r>
            <a:r>
              <a:rPr kumimoji="0" lang="en-US" altLang="en-US" sz="2400" b="0" i="0" u="none" strike="noStrike" cap="none" normalizeH="0" baseline="0" dirty="0">
                <a:ln>
                  <a:noFill/>
                </a:ln>
                <a:solidFill>
                  <a:srgbClr val="E6DB74"/>
                </a:solidFill>
                <a:effectLst/>
                <a:latin typeface="SFMono-Regular"/>
              </a:rPr>
              <a:t>"</a:t>
            </a:r>
          </a:p>
          <a:p>
            <a:pPr marL="0" indent="0" eaLnBrk="0" fontAlgn="base" hangingPunct="0">
              <a:lnSpc>
                <a:spcPct val="100000"/>
              </a:lnSpc>
              <a:spcBef>
                <a:spcPct val="0"/>
              </a:spcBef>
              <a:spcAft>
                <a:spcPct val="0"/>
              </a:spcAft>
              <a:buClrTx/>
              <a:buNone/>
            </a:pPr>
            <a:r>
              <a:rPr lang="en-US" altLang="en-US" sz="2400" dirty="0">
                <a:solidFill>
                  <a:srgbClr val="E6DB74"/>
                </a:solidFill>
                <a:latin typeface="SFMono-Regular"/>
              </a:rPr>
              <a:t>         </a:t>
            </a:r>
            <a:r>
              <a:rPr lang="en-US" altLang="en-US" sz="2400" dirty="0">
                <a:solidFill>
                  <a:srgbClr val="F8F8F2"/>
                </a:solidFill>
                <a:latin typeface="SFMono-Regular"/>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E6DB74"/>
                </a:solidFill>
                <a:latin typeface="SFMono-Regular"/>
              </a:rPr>
              <a:t>      </a:t>
            </a:r>
            <a:r>
              <a:rPr lang="en-US" altLang="en-US" sz="2400" dirty="0">
                <a:solidFill>
                  <a:srgbClr val="F8F8F2"/>
                </a:solidFill>
                <a:latin typeface="SFMono-Regular"/>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F8F8F2"/>
                </a:solidFill>
                <a:latin typeface="SFMono-Regular"/>
              </a:rPr>
              <a:t>}  </a:t>
            </a:r>
            <a:r>
              <a:rPr lang="en-US" altLang="en-US" sz="2400" dirty="0">
                <a:solidFill>
                  <a:srgbClr val="E6DB74"/>
                </a:solidFill>
                <a:latin typeface="SFMono-Regular"/>
              </a:rPr>
              <a:t>    </a:t>
            </a:r>
            <a:endParaRPr kumimoji="0" lang="en-US" altLang="en-US" sz="2400" b="0" i="0" u="none" strike="noStrike" cap="none" normalizeH="0" baseline="0" dirty="0">
              <a:ln>
                <a:noFill/>
              </a:ln>
              <a:solidFill>
                <a:srgbClr val="F92672"/>
              </a:solidFill>
              <a:effectLst/>
              <a:latin typeface="SFMono-Regular"/>
            </a:endParaRPr>
          </a:p>
        </p:txBody>
      </p:sp>
    </p:spTree>
    <p:extLst>
      <p:ext uri="{BB962C8B-B14F-4D97-AF65-F5344CB8AC3E}">
        <p14:creationId xmlns:p14="http://schemas.microsoft.com/office/powerpoint/2010/main" val="38968368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45D7F-8798-2C9C-10D4-A4635259CE9F}"/>
              </a:ext>
            </a:extLst>
          </p:cNvPr>
          <p:cNvSpPr>
            <a:spLocks noGrp="1"/>
          </p:cNvSpPr>
          <p:nvPr>
            <p:ph type="title"/>
          </p:nvPr>
        </p:nvSpPr>
        <p:spPr/>
        <p:txBody>
          <a:bodyPr/>
          <a:lstStyle/>
          <a:p>
            <a:r>
              <a:rPr lang="en-US" dirty="0"/>
              <a:t>REST API example</a:t>
            </a:r>
          </a:p>
        </p:txBody>
      </p:sp>
      <p:pic>
        <p:nvPicPr>
          <p:cNvPr id="8194" name="Picture 2">
            <a:extLst>
              <a:ext uri="{FF2B5EF4-FFF2-40B4-BE49-F238E27FC236}">
                <a16:creationId xmlns:a16="http://schemas.microsoft.com/office/drawing/2014/main" id="{C7ADEFE2-E6EF-1754-BEAC-CBD1DE94C06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14286"/>
          <a:stretch/>
        </p:blipFill>
        <p:spPr bwMode="auto">
          <a:xfrm>
            <a:off x="2506133" y="1828800"/>
            <a:ext cx="7179733"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687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C6FC9FB8-1B6A-473D-BC6C-B6EBFFB4F7CE}"/>
              </a:ext>
            </a:extLst>
          </p:cNvPr>
          <p:cNvSpPr>
            <a:spLocks noGrp="1"/>
          </p:cNvSpPr>
          <p:nvPr>
            <p:ph idx="1"/>
          </p:nvPr>
        </p:nvSpPr>
        <p:spPr>
          <a:xfrm>
            <a:off x="694427" y="1983776"/>
            <a:ext cx="10932543" cy="4351338"/>
          </a:xfrm>
        </p:spPr>
        <p:txBody>
          <a:bodyPr vert="horz" lIns="91440" tIns="45720" rIns="91440" bIns="45720" rtlCol="0" anchor="t">
            <a:normAutofit/>
          </a:bodyPr>
          <a:lstStyle/>
          <a:p>
            <a:pPr marL="0" indent="0">
              <a:buNone/>
            </a:pPr>
            <a:r>
              <a:rPr lang="en-US" sz="3600"/>
              <a:t>The Advocacy team is looking for tech influencers.</a:t>
            </a:r>
            <a:endParaRPr lang="en-US" sz="3600">
              <a:cs typeface="Calibri"/>
            </a:endParaRPr>
          </a:p>
          <a:p>
            <a:pPr marL="457200" lvl="1" indent="0">
              <a:buNone/>
            </a:pPr>
            <a:r>
              <a:rPr lang="en-US" sz="3200">
                <a:cs typeface="Calibri"/>
              </a:rPr>
              <a:t>Live Streamers</a:t>
            </a:r>
          </a:p>
          <a:p>
            <a:pPr marL="457200" lvl="1" indent="0">
              <a:buNone/>
            </a:pPr>
            <a:r>
              <a:rPr lang="en-US" sz="3200">
                <a:ea typeface="+mn-lt"/>
                <a:cs typeface="+mn-lt"/>
              </a:rPr>
              <a:t>Content Creators</a:t>
            </a:r>
            <a:endParaRPr lang="en-US" sz="3200">
              <a:cs typeface="Calibri"/>
            </a:endParaRPr>
          </a:p>
          <a:p>
            <a:pPr marL="457200" lvl="1" indent="0">
              <a:buNone/>
            </a:pPr>
            <a:r>
              <a:rPr lang="en-US" sz="3200">
                <a:cs typeface="Calibri"/>
              </a:rPr>
              <a:t>Social Media Influencers</a:t>
            </a:r>
          </a:p>
          <a:p>
            <a:pPr marL="457200" lvl="1" indent="0">
              <a:buNone/>
            </a:pPr>
            <a:r>
              <a:rPr lang="en-US" sz="3200">
                <a:cs typeface="Calibri"/>
              </a:rPr>
              <a:t>Bloggers</a:t>
            </a:r>
          </a:p>
          <a:p>
            <a:pPr marL="457200" lvl="1" indent="0">
              <a:buNone/>
            </a:pPr>
            <a:endParaRPr lang="en-US" sz="3200"/>
          </a:p>
          <a:p>
            <a:pPr marL="0" indent="0">
              <a:buNone/>
            </a:pPr>
            <a:r>
              <a:rPr lang="en-US" sz="3600"/>
              <a:t>Learn More: </a:t>
            </a:r>
            <a:r>
              <a:rPr lang="en-US" sz="3600">
                <a:hlinkClick r:id="rId3"/>
              </a:rPr>
              <a:t>https://425show.com</a:t>
            </a:r>
            <a:endParaRPr lang="en-US" sz="3200">
              <a:cs typeface="Calibri" panose="020F0502020204030204"/>
              <a:hlinkClick r:id="rId3"/>
            </a:endParaRPr>
          </a:p>
          <a:p>
            <a:pPr marL="0" indent="0">
              <a:buNone/>
            </a:pPr>
            <a:r>
              <a:rPr lang="en-US" sz="3600">
                <a:ea typeface="+mn-lt"/>
                <a:cs typeface="+mn-lt"/>
              </a:rPr>
              <a:t>Contact: </a:t>
            </a:r>
            <a:r>
              <a:rPr lang="en-US" sz="3600">
                <a:ea typeface="+mn-lt"/>
                <a:cs typeface="+mn-lt"/>
                <a:hlinkClick r:id="rId4"/>
              </a:rPr>
              <a:t>425show@microsoft.com</a:t>
            </a:r>
            <a:endParaRPr lang="en-US" sz="3600">
              <a:ea typeface="+mn-lt"/>
              <a:cs typeface="+mn-lt"/>
            </a:endParaRPr>
          </a:p>
        </p:txBody>
      </p:sp>
      <p:pic>
        <p:nvPicPr>
          <p:cNvPr id="6" name="Picture 6" descr="A picture containing text&#10;&#10;Description automatically generated">
            <a:extLst>
              <a:ext uri="{FF2B5EF4-FFF2-40B4-BE49-F238E27FC236}">
                <a16:creationId xmlns:a16="http://schemas.microsoft.com/office/drawing/2014/main" id="{0C0CFF36-4391-CE40-AF3A-D1B65DBC5EED}"/>
              </a:ext>
            </a:extLst>
          </p:cNvPr>
          <p:cNvPicPr>
            <a:picLocks noChangeAspect="1"/>
          </p:cNvPicPr>
          <p:nvPr/>
        </p:nvPicPr>
        <p:blipFill>
          <a:blip r:embed="rId5"/>
          <a:stretch>
            <a:fillRect/>
          </a:stretch>
        </p:blipFill>
        <p:spPr>
          <a:xfrm>
            <a:off x="842513" y="513793"/>
            <a:ext cx="7113916" cy="1387811"/>
          </a:xfrm>
          <a:prstGeom prst="rect">
            <a:avLst/>
          </a:prstGeom>
        </p:spPr>
      </p:pic>
      <p:pic>
        <p:nvPicPr>
          <p:cNvPr id="8" name="Picture 8" descr="Logo, company name&#10;&#10;Description automatically generated">
            <a:extLst>
              <a:ext uri="{FF2B5EF4-FFF2-40B4-BE49-F238E27FC236}">
                <a16:creationId xmlns:a16="http://schemas.microsoft.com/office/drawing/2014/main" id="{A59D7653-E9F7-9A45-A849-C2F871F8DF52}"/>
              </a:ext>
            </a:extLst>
          </p:cNvPr>
          <p:cNvPicPr>
            <a:picLocks noChangeAspect="1"/>
          </p:cNvPicPr>
          <p:nvPr/>
        </p:nvPicPr>
        <p:blipFill>
          <a:blip r:embed="rId6"/>
          <a:stretch>
            <a:fillRect/>
          </a:stretch>
        </p:blipFill>
        <p:spPr>
          <a:xfrm>
            <a:off x="7628627" y="2748723"/>
            <a:ext cx="2743200" cy="612934"/>
          </a:xfrm>
          <a:prstGeom prst="rect">
            <a:avLst/>
          </a:prstGeom>
        </p:spPr>
      </p:pic>
      <p:pic>
        <p:nvPicPr>
          <p:cNvPr id="11" name="Picture 11" descr="Icon&#10;&#10;Description automatically generated">
            <a:extLst>
              <a:ext uri="{FF2B5EF4-FFF2-40B4-BE49-F238E27FC236}">
                <a16:creationId xmlns:a16="http://schemas.microsoft.com/office/drawing/2014/main" id="{0CCAFBBB-2510-B6AF-F121-051CF3193666}"/>
              </a:ext>
            </a:extLst>
          </p:cNvPr>
          <p:cNvPicPr>
            <a:picLocks noChangeAspect="1"/>
          </p:cNvPicPr>
          <p:nvPr/>
        </p:nvPicPr>
        <p:blipFill>
          <a:blip r:embed="rId7"/>
          <a:stretch>
            <a:fillRect/>
          </a:stretch>
        </p:blipFill>
        <p:spPr>
          <a:xfrm>
            <a:off x="8994475" y="3570429"/>
            <a:ext cx="2743200" cy="1384917"/>
          </a:xfrm>
          <a:prstGeom prst="rect">
            <a:avLst/>
          </a:prstGeom>
        </p:spPr>
      </p:pic>
      <p:pic>
        <p:nvPicPr>
          <p:cNvPr id="12" name="Picture 12">
            <a:extLst>
              <a:ext uri="{FF2B5EF4-FFF2-40B4-BE49-F238E27FC236}">
                <a16:creationId xmlns:a16="http://schemas.microsoft.com/office/drawing/2014/main" id="{9CA2763F-53C6-A2E0-3FB1-4B0C8C806F85}"/>
              </a:ext>
            </a:extLst>
          </p:cNvPr>
          <p:cNvPicPr>
            <a:picLocks noChangeAspect="1"/>
          </p:cNvPicPr>
          <p:nvPr/>
        </p:nvPicPr>
        <p:blipFill>
          <a:blip r:embed="rId8"/>
          <a:stretch>
            <a:fillRect/>
          </a:stretch>
        </p:blipFill>
        <p:spPr>
          <a:xfrm>
            <a:off x="6855801" y="4071415"/>
            <a:ext cx="2987615" cy="2015704"/>
          </a:xfrm>
          <a:prstGeom prst="rect">
            <a:avLst/>
          </a:prstGeom>
        </p:spPr>
      </p:pic>
      <p:pic>
        <p:nvPicPr>
          <p:cNvPr id="13" name="Picture 13">
            <a:extLst>
              <a:ext uri="{FF2B5EF4-FFF2-40B4-BE49-F238E27FC236}">
                <a16:creationId xmlns:a16="http://schemas.microsoft.com/office/drawing/2014/main" id="{803261E1-85FC-3708-C4B8-9ABC6D807C05}"/>
              </a:ext>
            </a:extLst>
          </p:cNvPr>
          <p:cNvPicPr>
            <a:picLocks noChangeAspect="1"/>
          </p:cNvPicPr>
          <p:nvPr/>
        </p:nvPicPr>
        <p:blipFill>
          <a:blip r:embed="rId9"/>
          <a:stretch>
            <a:fillRect/>
          </a:stretch>
        </p:blipFill>
        <p:spPr>
          <a:xfrm>
            <a:off x="5989608" y="3721559"/>
            <a:ext cx="2441276" cy="550691"/>
          </a:xfrm>
          <a:prstGeom prst="rect">
            <a:avLst/>
          </a:prstGeom>
        </p:spPr>
      </p:pic>
      <p:pic>
        <p:nvPicPr>
          <p:cNvPr id="14" name="Picture 14" descr="Logo&#10;&#10;Description automatically generated">
            <a:extLst>
              <a:ext uri="{FF2B5EF4-FFF2-40B4-BE49-F238E27FC236}">
                <a16:creationId xmlns:a16="http://schemas.microsoft.com/office/drawing/2014/main" id="{B7828681-3348-85FD-E338-A0306693C46D}"/>
              </a:ext>
            </a:extLst>
          </p:cNvPr>
          <p:cNvPicPr>
            <a:picLocks noChangeAspect="1"/>
          </p:cNvPicPr>
          <p:nvPr/>
        </p:nvPicPr>
        <p:blipFill>
          <a:blip r:embed="rId10"/>
          <a:stretch>
            <a:fillRect/>
          </a:stretch>
        </p:blipFill>
        <p:spPr>
          <a:xfrm>
            <a:off x="8908212" y="5664570"/>
            <a:ext cx="2743200" cy="532181"/>
          </a:xfrm>
          <a:prstGeom prst="rect">
            <a:avLst/>
          </a:prstGeom>
        </p:spPr>
      </p:pic>
      <p:pic>
        <p:nvPicPr>
          <p:cNvPr id="2" name="Picture 2" descr="Logo, company name&#10;&#10;Description automatically generated">
            <a:extLst>
              <a:ext uri="{FF2B5EF4-FFF2-40B4-BE49-F238E27FC236}">
                <a16:creationId xmlns:a16="http://schemas.microsoft.com/office/drawing/2014/main" id="{66399F87-5EDD-9F51-AE3D-A7666395DBFD}"/>
              </a:ext>
            </a:extLst>
          </p:cNvPr>
          <p:cNvPicPr>
            <a:picLocks noChangeAspect="1"/>
          </p:cNvPicPr>
          <p:nvPr/>
        </p:nvPicPr>
        <p:blipFill>
          <a:blip r:embed="rId11"/>
          <a:stretch>
            <a:fillRect/>
          </a:stretch>
        </p:blipFill>
        <p:spPr>
          <a:xfrm>
            <a:off x="10524838" y="2550569"/>
            <a:ext cx="1343722" cy="1167161"/>
          </a:xfrm>
          <a:prstGeom prst="rect">
            <a:avLst/>
          </a:prstGeom>
        </p:spPr>
      </p:pic>
    </p:spTree>
    <p:extLst>
      <p:ext uri="{BB962C8B-B14F-4D97-AF65-F5344CB8AC3E}">
        <p14:creationId xmlns:p14="http://schemas.microsoft.com/office/powerpoint/2010/main" val="1187887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01433-44CF-43F6-4F45-13A09FCDD332}"/>
              </a:ext>
            </a:extLst>
          </p:cNvPr>
          <p:cNvSpPr>
            <a:spLocks noGrp="1"/>
          </p:cNvSpPr>
          <p:nvPr>
            <p:ph type="title"/>
          </p:nvPr>
        </p:nvSpPr>
        <p:spPr/>
        <p:txBody>
          <a:bodyPr/>
          <a:lstStyle/>
          <a:p>
            <a:r>
              <a:rPr lang="en-US" dirty="0"/>
              <a:t>REST and SOAP Similarities</a:t>
            </a:r>
          </a:p>
        </p:txBody>
      </p:sp>
      <p:sp>
        <p:nvSpPr>
          <p:cNvPr id="3" name="Content Placeholder 2">
            <a:extLst>
              <a:ext uri="{FF2B5EF4-FFF2-40B4-BE49-F238E27FC236}">
                <a16:creationId xmlns:a16="http://schemas.microsoft.com/office/drawing/2014/main" id="{A3C98E89-4537-BD22-F3A6-FF031C6159EA}"/>
              </a:ext>
            </a:extLst>
          </p:cNvPr>
          <p:cNvSpPr>
            <a:spLocks noGrp="1"/>
          </p:cNvSpPr>
          <p:nvPr>
            <p:ph idx="1"/>
          </p:nvPr>
        </p:nvSpPr>
        <p:spPr/>
        <p:txBody>
          <a:bodyPr/>
          <a:lstStyle/>
          <a:p>
            <a:r>
              <a:rPr lang="en-US" dirty="0"/>
              <a:t>Connect two applications via server-side data </a:t>
            </a:r>
          </a:p>
          <a:p>
            <a:r>
              <a:rPr lang="en-US" dirty="0"/>
              <a:t>Machine and human-readable</a:t>
            </a:r>
          </a:p>
          <a:p>
            <a:r>
              <a:rPr lang="en-US" dirty="0"/>
              <a:t>Use HTTP protocols and methods</a:t>
            </a:r>
          </a:p>
          <a:p>
            <a:r>
              <a:rPr lang="en-US" dirty="0"/>
              <a:t>Both can understand XML web documentation</a:t>
            </a:r>
          </a:p>
          <a:p>
            <a:r>
              <a:rPr lang="en-US" dirty="0"/>
              <a:t>Can use XML in requests and responses</a:t>
            </a:r>
          </a:p>
        </p:txBody>
      </p:sp>
    </p:spTree>
    <p:extLst>
      <p:ext uri="{BB962C8B-B14F-4D97-AF65-F5344CB8AC3E}">
        <p14:creationId xmlns:p14="http://schemas.microsoft.com/office/powerpoint/2010/main" val="15174004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9005-4870-2A68-ABE1-4A2257C99534}"/>
              </a:ext>
            </a:extLst>
          </p:cNvPr>
          <p:cNvSpPr>
            <a:spLocks noGrp="1"/>
          </p:cNvSpPr>
          <p:nvPr>
            <p:ph type="title"/>
          </p:nvPr>
        </p:nvSpPr>
        <p:spPr/>
        <p:txBody>
          <a:bodyPr/>
          <a:lstStyle/>
          <a:p>
            <a:r>
              <a:rPr lang="en-US" dirty="0"/>
              <a:t>REST and SOAP Differences</a:t>
            </a:r>
          </a:p>
        </p:txBody>
      </p:sp>
      <p:graphicFrame>
        <p:nvGraphicFramePr>
          <p:cNvPr id="4" name="Table 4">
            <a:extLst>
              <a:ext uri="{FF2B5EF4-FFF2-40B4-BE49-F238E27FC236}">
                <a16:creationId xmlns:a16="http://schemas.microsoft.com/office/drawing/2014/main" id="{A211F52A-D427-DF82-FBE9-89D92E56DB5A}"/>
              </a:ext>
            </a:extLst>
          </p:cNvPr>
          <p:cNvGraphicFramePr>
            <a:graphicFrameLocks noGrp="1"/>
          </p:cNvGraphicFramePr>
          <p:nvPr>
            <p:ph idx="1"/>
            <p:extLst>
              <p:ext uri="{D42A27DB-BD31-4B8C-83A1-F6EECF244321}">
                <p14:modId xmlns:p14="http://schemas.microsoft.com/office/powerpoint/2010/main" val="1056762111"/>
              </p:ext>
            </p:extLst>
          </p:nvPr>
        </p:nvGraphicFramePr>
        <p:xfrm>
          <a:off x="1524000" y="1615440"/>
          <a:ext cx="9144000" cy="4785360"/>
        </p:xfrm>
        <a:graphic>
          <a:graphicData uri="http://schemas.openxmlformats.org/drawingml/2006/table">
            <a:tbl>
              <a:tblPr firstRow="1" bandRow="1">
                <a:tableStyleId>{073A0DAA-6AF3-43AB-8588-CEC1D06C72B9}</a:tableStyleId>
              </a:tblPr>
              <a:tblGrid>
                <a:gridCol w="4572000">
                  <a:extLst>
                    <a:ext uri="{9D8B030D-6E8A-4147-A177-3AD203B41FA5}">
                      <a16:colId xmlns:a16="http://schemas.microsoft.com/office/drawing/2014/main" val="128206502"/>
                    </a:ext>
                  </a:extLst>
                </a:gridCol>
                <a:gridCol w="4572000">
                  <a:extLst>
                    <a:ext uri="{9D8B030D-6E8A-4147-A177-3AD203B41FA5}">
                      <a16:colId xmlns:a16="http://schemas.microsoft.com/office/drawing/2014/main" val="1314426707"/>
                    </a:ext>
                  </a:extLst>
                </a:gridCol>
              </a:tblGrid>
              <a:tr h="370840">
                <a:tc>
                  <a:txBody>
                    <a:bodyPr/>
                    <a:lstStyle/>
                    <a:p>
                      <a:r>
                        <a:rPr lang="en-US" dirty="0"/>
                        <a:t>SOAP</a:t>
                      </a:r>
                    </a:p>
                  </a:txBody>
                  <a:tcPr/>
                </a:tc>
                <a:tc>
                  <a:txBody>
                    <a:bodyPr/>
                    <a:lstStyle/>
                    <a:p>
                      <a:r>
                        <a:rPr lang="en-US" dirty="0"/>
                        <a:t>REST</a:t>
                      </a:r>
                    </a:p>
                  </a:txBody>
                  <a:tcPr/>
                </a:tc>
                <a:extLst>
                  <a:ext uri="{0D108BD9-81ED-4DB2-BD59-A6C34878D82A}">
                    <a16:rowId xmlns:a16="http://schemas.microsoft.com/office/drawing/2014/main" val="150128832"/>
                  </a:ext>
                </a:extLst>
              </a:tr>
              <a:tr h="370840">
                <a:tc>
                  <a:txBody>
                    <a:bodyPr/>
                    <a:lstStyle/>
                    <a:p>
                      <a:r>
                        <a:rPr lang="en-US" dirty="0"/>
                        <a:t>Official standard based upon a protocol</a:t>
                      </a:r>
                    </a:p>
                  </a:txBody>
                  <a:tcPr/>
                </a:tc>
                <a:tc>
                  <a:txBody>
                    <a:bodyPr/>
                    <a:lstStyle/>
                    <a:p>
                      <a:r>
                        <a:rPr lang="en-US" dirty="0"/>
                        <a:t>No official standard – an architectural style</a:t>
                      </a:r>
                    </a:p>
                  </a:txBody>
                  <a:tcPr/>
                </a:tc>
                <a:extLst>
                  <a:ext uri="{0D108BD9-81ED-4DB2-BD59-A6C34878D82A}">
                    <a16:rowId xmlns:a16="http://schemas.microsoft.com/office/drawing/2014/main" val="1462698170"/>
                  </a:ext>
                </a:extLst>
              </a:tr>
              <a:tr h="370840">
                <a:tc>
                  <a:txBody>
                    <a:bodyPr/>
                    <a:lstStyle/>
                    <a:p>
                      <a:r>
                        <a:rPr lang="en-US" dirty="0"/>
                        <a:t>Message format: only XML</a:t>
                      </a:r>
                    </a:p>
                  </a:txBody>
                  <a:tcPr/>
                </a:tc>
                <a:tc>
                  <a:txBody>
                    <a:bodyPr/>
                    <a:lstStyle/>
                    <a:p>
                      <a:r>
                        <a:rPr lang="en-US" dirty="0"/>
                        <a:t>Message format: plain text, HTML, XML, JSON, YAML, etc.</a:t>
                      </a:r>
                    </a:p>
                  </a:txBody>
                  <a:tcPr/>
                </a:tc>
                <a:extLst>
                  <a:ext uri="{0D108BD9-81ED-4DB2-BD59-A6C34878D82A}">
                    <a16:rowId xmlns:a16="http://schemas.microsoft.com/office/drawing/2014/main" val="829036294"/>
                  </a:ext>
                </a:extLst>
              </a:tr>
              <a:tr h="370840">
                <a:tc>
                  <a:txBody>
                    <a:bodyPr/>
                    <a:lstStyle/>
                    <a:p>
                      <a:r>
                        <a:rPr lang="en-US" dirty="0"/>
                        <a:t>Transfer protocol: HTTP, SMTP, UDP, TCP, etc.</a:t>
                      </a:r>
                    </a:p>
                  </a:txBody>
                  <a:tcPr/>
                </a:tc>
                <a:tc>
                  <a:txBody>
                    <a:bodyPr/>
                    <a:lstStyle/>
                    <a:p>
                      <a:r>
                        <a:rPr lang="en-US" dirty="0"/>
                        <a:t>Transfer protocol: HTTP only</a:t>
                      </a:r>
                    </a:p>
                  </a:txBody>
                  <a:tcPr/>
                </a:tc>
                <a:extLst>
                  <a:ext uri="{0D108BD9-81ED-4DB2-BD59-A6C34878D82A}">
                    <a16:rowId xmlns:a16="http://schemas.microsoft.com/office/drawing/2014/main" val="1685669993"/>
                  </a:ext>
                </a:extLst>
              </a:tr>
              <a:tr h="370840">
                <a:tc>
                  <a:txBody>
                    <a:bodyPr/>
                    <a:lstStyle/>
                    <a:p>
                      <a:r>
                        <a:rPr lang="en-US" dirty="0"/>
                        <a:t>Takes more resources and bandwidth</a:t>
                      </a:r>
                    </a:p>
                  </a:txBody>
                  <a:tcPr/>
                </a:tc>
                <a:tc>
                  <a:txBody>
                    <a:bodyPr/>
                    <a:lstStyle/>
                    <a:p>
                      <a:r>
                        <a:rPr lang="en-US" dirty="0"/>
                        <a:t>Takes fewer resources and bandwidth</a:t>
                      </a:r>
                    </a:p>
                  </a:txBody>
                  <a:tcPr/>
                </a:tc>
                <a:extLst>
                  <a:ext uri="{0D108BD9-81ED-4DB2-BD59-A6C34878D82A}">
                    <a16:rowId xmlns:a16="http://schemas.microsoft.com/office/drawing/2014/main" val="3828655510"/>
                  </a:ext>
                </a:extLst>
              </a:tr>
              <a:tr h="370840">
                <a:tc>
                  <a:txBody>
                    <a:bodyPr/>
                    <a:lstStyle/>
                    <a:p>
                      <a:r>
                        <a:rPr lang="en-US" dirty="0"/>
                        <a:t>API calls cannot be cached</a:t>
                      </a:r>
                    </a:p>
                  </a:txBody>
                  <a:tcPr/>
                </a:tc>
                <a:tc>
                  <a:txBody>
                    <a:bodyPr/>
                    <a:lstStyle/>
                    <a:p>
                      <a:r>
                        <a:rPr lang="en-US" dirty="0"/>
                        <a:t>API calls can be cached</a:t>
                      </a:r>
                    </a:p>
                  </a:txBody>
                  <a:tcPr/>
                </a:tc>
                <a:extLst>
                  <a:ext uri="{0D108BD9-81ED-4DB2-BD59-A6C34878D82A}">
                    <a16:rowId xmlns:a16="http://schemas.microsoft.com/office/drawing/2014/main" val="1632149592"/>
                  </a:ext>
                </a:extLst>
              </a:tr>
              <a:tr h="370840">
                <a:tc>
                  <a:txBody>
                    <a:bodyPr/>
                    <a:lstStyle/>
                    <a:p>
                      <a:r>
                        <a:rPr lang="en-US" dirty="0"/>
                        <a:t>Strict rules</a:t>
                      </a:r>
                    </a:p>
                  </a:txBody>
                  <a:tcPr/>
                </a:tc>
                <a:tc>
                  <a:txBody>
                    <a:bodyPr/>
                    <a:lstStyle/>
                    <a:p>
                      <a:r>
                        <a:rPr lang="en-US" dirty="0"/>
                        <a:t>Best practices, more fluid</a:t>
                      </a:r>
                    </a:p>
                  </a:txBody>
                  <a:tcPr/>
                </a:tc>
                <a:extLst>
                  <a:ext uri="{0D108BD9-81ED-4DB2-BD59-A6C34878D82A}">
                    <a16:rowId xmlns:a16="http://schemas.microsoft.com/office/drawing/2014/main" val="899310643"/>
                  </a:ext>
                </a:extLst>
              </a:tr>
              <a:tr h="370840">
                <a:tc>
                  <a:txBody>
                    <a:bodyPr/>
                    <a:lstStyle/>
                    <a:p>
                      <a:r>
                        <a:rPr lang="en-US" dirty="0"/>
                        <a:t>Built around remote procedure calls (RPC)</a:t>
                      </a:r>
                    </a:p>
                  </a:txBody>
                  <a:tcPr/>
                </a:tc>
                <a:tc>
                  <a:txBody>
                    <a:bodyPr/>
                    <a:lstStyle/>
                    <a:p>
                      <a:r>
                        <a:rPr lang="en-US" dirty="0"/>
                        <a:t>Resource based</a:t>
                      </a:r>
                    </a:p>
                  </a:txBody>
                  <a:tcPr/>
                </a:tc>
                <a:extLst>
                  <a:ext uri="{0D108BD9-81ED-4DB2-BD59-A6C34878D82A}">
                    <a16:rowId xmlns:a16="http://schemas.microsoft.com/office/drawing/2014/main" val="1551796881"/>
                  </a:ext>
                </a:extLst>
              </a:tr>
              <a:tr h="370840">
                <a:tc>
                  <a:txBody>
                    <a:bodyPr/>
                    <a:lstStyle/>
                    <a:p>
                      <a:r>
                        <a:rPr lang="en-US" dirty="0"/>
                        <a:t>Poorer performance, more complexity, less flexibility</a:t>
                      </a:r>
                    </a:p>
                  </a:txBody>
                  <a:tcPr/>
                </a:tc>
                <a:tc>
                  <a:txBody>
                    <a:bodyPr/>
                    <a:lstStyle/>
                    <a:p>
                      <a:r>
                        <a:rPr lang="en-US" dirty="0"/>
                        <a:t>Less security, not suitable for distributed environments</a:t>
                      </a:r>
                    </a:p>
                  </a:txBody>
                  <a:tcPr/>
                </a:tc>
                <a:extLst>
                  <a:ext uri="{0D108BD9-81ED-4DB2-BD59-A6C34878D82A}">
                    <a16:rowId xmlns:a16="http://schemas.microsoft.com/office/drawing/2014/main" val="608254261"/>
                  </a:ext>
                </a:extLst>
              </a:tr>
              <a:tr h="370840">
                <a:tc>
                  <a:txBody>
                    <a:bodyPr/>
                    <a:lstStyle/>
                    <a:p>
                      <a:r>
                        <a:rPr lang="en-US" dirty="0"/>
                        <a:t>High security, standardized, extensible</a:t>
                      </a:r>
                    </a:p>
                  </a:txBody>
                  <a:tcPr/>
                </a:tc>
                <a:tc>
                  <a:txBody>
                    <a:bodyPr/>
                    <a:lstStyle/>
                    <a:p>
                      <a:r>
                        <a:rPr lang="en-US" dirty="0"/>
                        <a:t>Scalability, better performance, browser-friendliness, flexibility</a:t>
                      </a:r>
                    </a:p>
                  </a:txBody>
                  <a:tcPr/>
                </a:tc>
                <a:extLst>
                  <a:ext uri="{0D108BD9-81ED-4DB2-BD59-A6C34878D82A}">
                    <a16:rowId xmlns:a16="http://schemas.microsoft.com/office/drawing/2014/main" val="209331234"/>
                  </a:ext>
                </a:extLst>
              </a:tr>
            </a:tbl>
          </a:graphicData>
        </a:graphic>
      </p:graphicFrame>
    </p:spTree>
    <p:extLst>
      <p:ext uri="{BB962C8B-B14F-4D97-AF65-F5344CB8AC3E}">
        <p14:creationId xmlns:p14="http://schemas.microsoft.com/office/powerpoint/2010/main" val="25031696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2D2D3-73F8-F388-7049-4285CF6920B2}"/>
              </a:ext>
            </a:extLst>
          </p:cNvPr>
          <p:cNvSpPr>
            <a:spLocks noGrp="1"/>
          </p:cNvSpPr>
          <p:nvPr>
            <p:ph type="title"/>
          </p:nvPr>
        </p:nvSpPr>
        <p:spPr/>
        <p:txBody>
          <a:bodyPr/>
          <a:lstStyle/>
          <a:p>
            <a:r>
              <a:rPr lang="en-US" dirty="0"/>
              <a:t>REST is most popular!</a:t>
            </a:r>
          </a:p>
        </p:txBody>
      </p:sp>
      <p:sp>
        <p:nvSpPr>
          <p:cNvPr id="3" name="Content Placeholder 2">
            <a:extLst>
              <a:ext uri="{FF2B5EF4-FFF2-40B4-BE49-F238E27FC236}">
                <a16:creationId xmlns:a16="http://schemas.microsoft.com/office/drawing/2014/main" id="{60221111-9103-22B5-5235-5ADB4A444520}"/>
              </a:ext>
            </a:extLst>
          </p:cNvPr>
          <p:cNvSpPr>
            <a:spLocks noGrp="1"/>
          </p:cNvSpPr>
          <p:nvPr>
            <p:ph idx="1"/>
          </p:nvPr>
        </p:nvSpPr>
        <p:spPr/>
        <p:txBody>
          <a:bodyPr>
            <a:normAutofit lnSpcReduction="10000"/>
          </a:bodyPr>
          <a:lstStyle/>
          <a:p>
            <a:r>
              <a:rPr lang="en-US" dirty="0"/>
              <a:t>Uses standard HTTP requests</a:t>
            </a:r>
          </a:p>
          <a:p>
            <a:r>
              <a:rPr lang="en-US" dirty="0"/>
              <a:t>Preferred choice for public APIs and open-source work</a:t>
            </a:r>
          </a:p>
          <a:p>
            <a:r>
              <a:rPr lang="en-US" dirty="0"/>
              <a:t>Lighter architecture and allowance for JSON</a:t>
            </a:r>
          </a:p>
          <a:p>
            <a:r>
              <a:rPr lang="en-US" dirty="0"/>
              <a:t>Learning curve is less steep</a:t>
            </a:r>
          </a:p>
          <a:p>
            <a:r>
              <a:rPr lang="en-US" dirty="0"/>
              <a:t>Footprint is small</a:t>
            </a:r>
          </a:p>
          <a:p>
            <a:r>
              <a:rPr lang="en-US" dirty="0"/>
              <a:t>JSON parsing is less compute and memory intensive than XML</a:t>
            </a:r>
          </a:p>
          <a:p>
            <a:r>
              <a:rPr lang="en-US" dirty="0" err="1"/>
              <a:t>Scability</a:t>
            </a:r>
            <a:endParaRPr lang="en-US" dirty="0"/>
          </a:p>
          <a:p>
            <a:r>
              <a:rPr lang="en-US" dirty="0"/>
              <a:t>Flexibility &amp; Portability</a:t>
            </a:r>
          </a:p>
          <a:p>
            <a:r>
              <a:rPr lang="en-US" dirty="0"/>
              <a:t>Independence</a:t>
            </a:r>
          </a:p>
          <a:p>
            <a:endParaRPr lang="en-US" dirty="0"/>
          </a:p>
        </p:txBody>
      </p:sp>
    </p:spTree>
    <p:extLst>
      <p:ext uri="{BB962C8B-B14F-4D97-AF65-F5344CB8AC3E}">
        <p14:creationId xmlns:p14="http://schemas.microsoft.com/office/powerpoint/2010/main" val="17442909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C1AEE-0142-4625-A2C5-8D83568AF5E2}"/>
              </a:ext>
            </a:extLst>
          </p:cNvPr>
          <p:cNvSpPr>
            <a:spLocks noGrp="1"/>
          </p:cNvSpPr>
          <p:nvPr>
            <p:ph type="title"/>
          </p:nvPr>
        </p:nvSpPr>
        <p:spPr>
          <a:xfrm>
            <a:off x="1524000" y="457200"/>
            <a:ext cx="9144000" cy="1143000"/>
          </a:xfrm>
        </p:spPr>
        <p:txBody>
          <a:bodyPr anchor="b">
            <a:normAutofit/>
          </a:bodyPr>
          <a:lstStyle/>
          <a:p>
            <a:r>
              <a:rPr lang="en-US" dirty="0"/>
              <a:t>HTTPS</a:t>
            </a:r>
          </a:p>
        </p:txBody>
      </p:sp>
      <p:sp>
        <p:nvSpPr>
          <p:cNvPr id="3" name="Content Placeholder 2">
            <a:extLst>
              <a:ext uri="{FF2B5EF4-FFF2-40B4-BE49-F238E27FC236}">
                <a16:creationId xmlns:a16="http://schemas.microsoft.com/office/drawing/2014/main" id="{455BA4D6-F286-2476-D173-D6BF54688A67}"/>
              </a:ext>
            </a:extLst>
          </p:cNvPr>
          <p:cNvSpPr>
            <a:spLocks noGrp="1"/>
          </p:cNvSpPr>
          <p:nvPr>
            <p:ph sz="half" idx="1"/>
          </p:nvPr>
        </p:nvSpPr>
        <p:spPr>
          <a:xfrm>
            <a:off x="1524000" y="1825625"/>
            <a:ext cx="4800600" cy="4346575"/>
          </a:xfrm>
        </p:spPr>
        <p:txBody>
          <a:bodyPr>
            <a:normAutofit/>
          </a:bodyPr>
          <a:lstStyle/>
          <a:p>
            <a:r>
              <a:rPr lang="en-US" dirty="0"/>
              <a:t>Secure APIs will use HTTPS</a:t>
            </a:r>
          </a:p>
          <a:p>
            <a:r>
              <a:rPr lang="en-US" dirty="0"/>
              <a:t>Certificate based TLS</a:t>
            </a:r>
          </a:p>
          <a:p>
            <a:r>
              <a:rPr lang="en-US" dirty="0"/>
              <a:t>All requests are encrypted</a:t>
            </a:r>
          </a:p>
          <a:p>
            <a:r>
              <a:rPr lang="en-US" dirty="0"/>
              <a:t>REST uses HTTP by default</a:t>
            </a:r>
          </a:p>
          <a:p>
            <a:pPr lvl="1"/>
            <a:r>
              <a:rPr lang="en-US" dirty="0"/>
              <a:t>Clear text is sent and received</a:t>
            </a:r>
          </a:p>
          <a:p>
            <a:pPr lvl="1"/>
            <a:r>
              <a:rPr lang="en-US" dirty="0"/>
              <a:t>Bad security posture</a:t>
            </a:r>
          </a:p>
        </p:txBody>
      </p:sp>
      <p:pic>
        <p:nvPicPr>
          <p:cNvPr id="5" name="Picture 4" descr="Graphical user interface&#10;&#10;Description automatically generated">
            <a:extLst>
              <a:ext uri="{FF2B5EF4-FFF2-40B4-BE49-F238E27FC236}">
                <a16:creationId xmlns:a16="http://schemas.microsoft.com/office/drawing/2014/main" id="{FA668A81-5C58-BDB9-5304-BCD103DF870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53200" y="1825625"/>
            <a:ext cx="4343400" cy="2888360"/>
          </a:xfrm>
          <a:prstGeom prst="rect">
            <a:avLst/>
          </a:prstGeom>
          <a:noFill/>
        </p:spPr>
      </p:pic>
    </p:spTree>
    <p:extLst>
      <p:ext uri="{BB962C8B-B14F-4D97-AF65-F5344CB8AC3E}">
        <p14:creationId xmlns:p14="http://schemas.microsoft.com/office/powerpoint/2010/main" val="15608834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31E84-9492-62D6-2EF0-EFD1B7B6FEF5}"/>
              </a:ext>
            </a:extLst>
          </p:cNvPr>
          <p:cNvSpPr>
            <a:spLocks noGrp="1"/>
          </p:cNvSpPr>
          <p:nvPr>
            <p:ph type="title"/>
          </p:nvPr>
        </p:nvSpPr>
        <p:spPr/>
        <p:txBody>
          <a:bodyPr/>
          <a:lstStyle/>
          <a:p>
            <a:r>
              <a:rPr lang="en-US" dirty="0"/>
              <a:t>Authentication &amp; Authorization</a:t>
            </a:r>
          </a:p>
        </p:txBody>
      </p:sp>
      <p:pic>
        <p:nvPicPr>
          <p:cNvPr id="5" name="Content Placeholder 4" descr="Graphical user interface&#10;&#10;Description automatically generated">
            <a:extLst>
              <a:ext uri="{FF2B5EF4-FFF2-40B4-BE49-F238E27FC236}">
                <a16:creationId xmlns:a16="http://schemas.microsoft.com/office/drawing/2014/main" id="{DFE11D88-7A02-296D-0001-EAA0F4915228}"/>
              </a:ext>
            </a:extLst>
          </p:cNvPr>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t="5840"/>
          <a:stretch/>
        </p:blipFill>
        <p:spPr>
          <a:xfrm>
            <a:off x="7696200" y="2209800"/>
            <a:ext cx="4038600" cy="2955270"/>
          </a:xfrm>
        </p:spPr>
      </p:pic>
      <p:sp>
        <p:nvSpPr>
          <p:cNvPr id="6" name="Content Placeholder 2">
            <a:extLst>
              <a:ext uri="{FF2B5EF4-FFF2-40B4-BE49-F238E27FC236}">
                <a16:creationId xmlns:a16="http://schemas.microsoft.com/office/drawing/2014/main" id="{3AD2A7A8-EEB3-578D-8C2F-31880D21C66A}"/>
              </a:ext>
            </a:extLst>
          </p:cNvPr>
          <p:cNvSpPr txBox="1">
            <a:spLocks/>
          </p:cNvSpPr>
          <p:nvPr/>
        </p:nvSpPr>
        <p:spPr>
          <a:xfrm>
            <a:off x="1524000" y="1828800"/>
            <a:ext cx="9144000" cy="42672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a:lstStyle>
          <a:p>
            <a:r>
              <a:rPr lang="en-US" dirty="0"/>
              <a:t>Secure web API from unauthorized users</a:t>
            </a:r>
          </a:p>
          <a:p>
            <a:r>
              <a:rPr lang="en-US" dirty="0"/>
              <a:t>Authentication</a:t>
            </a:r>
          </a:p>
          <a:p>
            <a:r>
              <a:rPr lang="en-US" dirty="0"/>
              <a:t>Authorization</a:t>
            </a:r>
          </a:p>
          <a:p>
            <a:r>
              <a:rPr lang="en-US" dirty="0"/>
              <a:t>Always use TLS (see previous slide)</a:t>
            </a:r>
          </a:p>
          <a:p>
            <a:r>
              <a:rPr lang="en-US" dirty="0"/>
              <a:t>OAuth2 (SSO)</a:t>
            </a:r>
          </a:p>
          <a:p>
            <a:r>
              <a:rPr lang="en-US" dirty="0"/>
              <a:t>OpenID Connect</a:t>
            </a:r>
          </a:p>
        </p:txBody>
      </p:sp>
    </p:spTree>
    <p:extLst>
      <p:ext uri="{BB962C8B-B14F-4D97-AF65-F5344CB8AC3E}">
        <p14:creationId xmlns:p14="http://schemas.microsoft.com/office/powerpoint/2010/main" val="41651794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928D966-1EF6-C329-E99A-1269EE1D0EF7}"/>
              </a:ext>
            </a:extLst>
          </p:cNvPr>
          <p:cNvSpPr>
            <a:spLocks noGrp="1"/>
          </p:cNvSpPr>
          <p:nvPr>
            <p:ph type="title"/>
          </p:nvPr>
        </p:nvSpPr>
        <p:spPr/>
        <p:txBody>
          <a:bodyPr/>
          <a:lstStyle/>
          <a:p>
            <a:r>
              <a:rPr lang="en-US" dirty="0"/>
              <a:t>Demo</a:t>
            </a:r>
          </a:p>
        </p:txBody>
      </p:sp>
      <p:sp>
        <p:nvSpPr>
          <p:cNvPr id="6" name="Text Placeholder 5">
            <a:extLst>
              <a:ext uri="{FF2B5EF4-FFF2-40B4-BE49-F238E27FC236}">
                <a16:creationId xmlns:a16="http://schemas.microsoft.com/office/drawing/2014/main" id="{A967555F-A20C-606F-67B4-529939699500}"/>
              </a:ext>
            </a:extLst>
          </p:cNvPr>
          <p:cNvSpPr>
            <a:spLocks noGrp="1"/>
          </p:cNvSpPr>
          <p:nvPr>
            <p:ph type="body" idx="1"/>
          </p:nvPr>
        </p:nvSpPr>
        <p:spPr/>
        <p:txBody>
          <a:bodyPr/>
          <a:lstStyle/>
          <a:p>
            <a:r>
              <a:rPr lang="en-US" dirty="0"/>
              <a:t>Let’s try to put it all together…</a:t>
            </a:r>
          </a:p>
        </p:txBody>
      </p:sp>
    </p:spTree>
    <p:extLst>
      <p:ext uri="{BB962C8B-B14F-4D97-AF65-F5344CB8AC3E}">
        <p14:creationId xmlns:p14="http://schemas.microsoft.com/office/powerpoint/2010/main" val="20743830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E622C9-ED24-3F4B-D3BD-AC23F53C8D5C}"/>
              </a:ext>
            </a:extLst>
          </p:cNvPr>
          <p:cNvSpPr>
            <a:spLocks noGrp="1"/>
          </p:cNvSpPr>
          <p:nvPr>
            <p:ph type="title"/>
          </p:nvPr>
        </p:nvSpPr>
        <p:spPr/>
        <p:txBody>
          <a:bodyPr/>
          <a:lstStyle/>
          <a:p>
            <a:r>
              <a:rPr lang="en-US" dirty="0"/>
              <a:t>Introduction</a:t>
            </a:r>
          </a:p>
        </p:txBody>
      </p:sp>
      <p:sp>
        <p:nvSpPr>
          <p:cNvPr id="5" name="Text Placeholder 4">
            <a:extLst>
              <a:ext uri="{FF2B5EF4-FFF2-40B4-BE49-F238E27FC236}">
                <a16:creationId xmlns:a16="http://schemas.microsoft.com/office/drawing/2014/main" id="{05483F79-6314-BABD-6213-B637164D10DE}"/>
              </a:ext>
            </a:extLst>
          </p:cNvPr>
          <p:cNvSpPr>
            <a:spLocks noGrp="1"/>
          </p:cNvSpPr>
          <p:nvPr>
            <p:ph type="body" idx="1"/>
          </p:nvPr>
        </p:nvSpPr>
        <p:spPr/>
        <p:txBody>
          <a:bodyPr/>
          <a:lstStyle/>
          <a:p>
            <a:r>
              <a:rPr lang="en-US" dirty="0"/>
              <a:t>It’s not AS scary as it might seem…</a:t>
            </a:r>
          </a:p>
        </p:txBody>
      </p:sp>
    </p:spTree>
    <p:extLst>
      <p:ext uri="{BB962C8B-B14F-4D97-AF65-F5344CB8AC3E}">
        <p14:creationId xmlns:p14="http://schemas.microsoft.com/office/powerpoint/2010/main" val="1052250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731E65-E5FC-BD7D-9AAA-BF6DB68584AD}"/>
              </a:ext>
            </a:extLst>
          </p:cNvPr>
          <p:cNvSpPr>
            <a:spLocks noGrp="1"/>
          </p:cNvSpPr>
          <p:nvPr>
            <p:ph type="title"/>
          </p:nvPr>
        </p:nvSpPr>
        <p:spPr/>
        <p:txBody>
          <a:bodyPr/>
          <a:lstStyle/>
          <a:p>
            <a:r>
              <a:rPr lang="en-US" dirty="0"/>
              <a:t>Wikipedia Definition</a:t>
            </a:r>
          </a:p>
        </p:txBody>
      </p:sp>
      <p:sp>
        <p:nvSpPr>
          <p:cNvPr id="5" name="Content Placeholder 4">
            <a:extLst>
              <a:ext uri="{FF2B5EF4-FFF2-40B4-BE49-F238E27FC236}">
                <a16:creationId xmlns:a16="http://schemas.microsoft.com/office/drawing/2014/main" id="{B51BD758-7EBF-C73D-09C2-33C2C3F9157E}"/>
              </a:ext>
            </a:extLst>
          </p:cNvPr>
          <p:cNvSpPr>
            <a:spLocks noGrp="1"/>
          </p:cNvSpPr>
          <p:nvPr>
            <p:ph idx="1"/>
          </p:nvPr>
        </p:nvSpPr>
        <p:spPr/>
        <p:txBody>
          <a:bodyPr>
            <a:normAutofit lnSpcReduction="10000"/>
          </a:bodyPr>
          <a:lstStyle/>
          <a:p>
            <a:pPr marL="0" indent="0">
              <a:buNone/>
            </a:pPr>
            <a:r>
              <a:rPr lang="en-US" dirty="0"/>
              <a:t>“A particular set of rules and specifications that a software program can follow to access and make use of the services and resources provided by another particular software program that implements that API. It serves as an interface between different software programs and facilitates their interaction, similar to the way the user interface facilitates interaction between humans and computers. An API is implemented by applications, libraries, and operating systems to determine their vocabularies and calling conventions, and is used to access their services.”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lgn="ctr">
              <a:buNone/>
            </a:pPr>
            <a:r>
              <a:rPr lang="en-US" dirty="0">
                <a:hlinkClick r:id="rId3"/>
              </a:rPr>
              <a:t>API - Wikipedia</a:t>
            </a:r>
            <a:endParaRPr lang="en-US" dirty="0"/>
          </a:p>
          <a:p>
            <a:pPr marL="0" indent="0">
              <a:buNone/>
            </a:pPr>
            <a:endParaRPr lang="en-US" dirty="0"/>
          </a:p>
        </p:txBody>
      </p:sp>
      <p:pic>
        <p:nvPicPr>
          <p:cNvPr id="9" name="Picture 8">
            <a:extLst>
              <a:ext uri="{FF2B5EF4-FFF2-40B4-BE49-F238E27FC236}">
                <a16:creationId xmlns:a16="http://schemas.microsoft.com/office/drawing/2014/main" id="{70B87945-6958-7E78-3F62-B521E0DED735}"/>
              </a:ext>
            </a:extLst>
          </p:cNvPr>
          <p:cNvPicPr>
            <a:picLocks noChangeAspect="1"/>
          </p:cNvPicPr>
          <p:nvPr/>
        </p:nvPicPr>
        <p:blipFill>
          <a:blip r:embed="rId4"/>
          <a:stretch>
            <a:fillRect/>
          </a:stretch>
        </p:blipFill>
        <p:spPr>
          <a:xfrm>
            <a:off x="5315047" y="3886200"/>
            <a:ext cx="1561905" cy="1495238"/>
          </a:xfrm>
          <a:prstGeom prst="rect">
            <a:avLst/>
          </a:prstGeom>
        </p:spPr>
      </p:pic>
    </p:spTree>
    <p:extLst>
      <p:ext uri="{BB962C8B-B14F-4D97-AF65-F5344CB8AC3E}">
        <p14:creationId xmlns:p14="http://schemas.microsoft.com/office/powerpoint/2010/main" val="41649635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What is an API?</a:t>
            </a:r>
            <a:endParaRPr dirty="0"/>
          </a:p>
        </p:txBody>
      </p:sp>
      <p:sp>
        <p:nvSpPr>
          <p:cNvPr id="14" name="Content Placeholder 13"/>
          <p:cNvSpPr>
            <a:spLocks noGrp="1"/>
          </p:cNvSpPr>
          <p:nvPr>
            <p:ph idx="1"/>
          </p:nvPr>
        </p:nvSpPr>
        <p:spPr/>
        <p:txBody>
          <a:bodyPr/>
          <a:lstStyle/>
          <a:p>
            <a:pPr marL="0" indent="0">
              <a:buNone/>
            </a:pPr>
            <a:endParaRPr lang="en-US" dirty="0"/>
          </a:p>
          <a:p>
            <a:r>
              <a:rPr lang="en-US" dirty="0"/>
              <a:t>Acronym</a:t>
            </a:r>
          </a:p>
          <a:p>
            <a:pPr lvl="1"/>
            <a:r>
              <a:rPr lang="en-US" dirty="0"/>
              <a:t>Stands for: </a:t>
            </a:r>
            <a:r>
              <a:rPr lang="en-US" sz="2200" b="1" dirty="0">
                <a:solidFill>
                  <a:srgbClr val="C00000"/>
                </a:solidFill>
              </a:rPr>
              <a:t>A</a:t>
            </a:r>
            <a:r>
              <a:rPr lang="en-US" dirty="0"/>
              <a:t>pplication </a:t>
            </a:r>
            <a:r>
              <a:rPr lang="en-US" sz="2200" b="1" dirty="0">
                <a:solidFill>
                  <a:srgbClr val="C00000"/>
                </a:solidFill>
              </a:rPr>
              <a:t>P</a:t>
            </a:r>
            <a:r>
              <a:rPr lang="en-US" dirty="0"/>
              <a:t>rogramming </a:t>
            </a:r>
            <a:r>
              <a:rPr lang="en-US" sz="2200" b="1" dirty="0">
                <a:solidFill>
                  <a:srgbClr val="C00000"/>
                </a:solidFill>
              </a:rPr>
              <a:t>I</a:t>
            </a:r>
            <a:r>
              <a:rPr lang="en-US" dirty="0"/>
              <a:t>nterface</a:t>
            </a:r>
            <a:endParaRPr dirty="0"/>
          </a:p>
          <a:p>
            <a:r>
              <a:rPr lang="en-US" dirty="0"/>
              <a:t>But what does that mean?</a:t>
            </a:r>
          </a:p>
          <a:p>
            <a:pPr marL="0" indent="0">
              <a:buNone/>
            </a:pPr>
            <a:endParaRPr dirty="0"/>
          </a:p>
        </p:txBody>
      </p:sp>
      <p:graphicFrame>
        <p:nvGraphicFramePr>
          <p:cNvPr id="2" name="Table 2">
            <a:extLst>
              <a:ext uri="{FF2B5EF4-FFF2-40B4-BE49-F238E27FC236}">
                <a16:creationId xmlns:a16="http://schemas.microsoft.com/office/drawing/2014/main" id="{48707A5A-55B9-A7DC-EE8E-FEA9F7B33861}"/>
              </a:ext>
            </a:extLst>
          </p:cNvPr>
          <p:cNvGraphicFramePr>
            <a:graphicFrameLocks noGrp="1"/>
          </p:cNvGraphicFramePr>
          <p:nvPr>
            <p:extLst>
              <p:ext uri="{D42A27DB-BD31-4B8C-83A1-F6EECF244321}">
                <p14:modId xmlns:p14="http://schemas.microsoft.com/office/powerpoint/2010/main" val="2684949467"/>
              </p:ext>
            </p:extLst>
          </p:nvPr>
        </p:nvGraphicFramePr>
        <p:xfrm>
          <a:off x="1752600" y="3962400"/>
          <a:ext cx="8915400" cy="1483360"/>
        </p:xfrm>
        <a:graphic>
          <a:graphicData uri="http://schemas.openxmlformats.org/drawingml/2006/table">
            <a:tbl>
              <a:tblPr firstRow="1" bandRow="1">
                <a:tableStyleId>{5C22544A-7EE6-4342-B048-85BDC9FD1C3A}</a:tableStyleId>
              </a:tblPr>
              <a:tblGrid>
                <a:gridCol w="1588055">
                  <a:extLst>
                    <a:ext uri="{9D8B030D-6E8A-4147-A177-3AD203B41FA5}">
                      <a16:colId xmlns:a16="http://schemas.microsoft.com/office/drawing/2014/main" val="1684217107"/>
                    </a:ext>
                  </a:extLst>
                </a:gridCol>
                <a:gridCol w="1755220">
                  <a:extLst>
                    <a:ext uri="{9D8B030D-6E8A-4147-A177-3AD203B41FA5}">
                      <a16:colId xmlns:a16="http://schemas.microsoft.com/office/drawing/2014/main" val="1741564289"/>
                    </a:ext>
                  </a:extLst>
                </a:gridCol>
                <a:gridCol w="5572125">
                  <a:extLst>
                    <a:ext uri="{9D8B030D-6E8A-4147-A177-3AD203B41FA5}">
                      <a16:colId xmlns:a16="http://schemas.microsoft.com/office/drawing/2014/main" val="2162487231"/>
                    </a:ext>
                  </a:extLst>
                </a:gridCol>
              </a:tblGrid>
              <a:tr h="370840">
                <a:tc>
                  <a:txBody>
                    <a:bodyPr/>
                    <a:lstStyle/>
                    <a:p>
                      <a:pPr marL="0" algn="ctr" defTabSz="914400" rtl="0" eaLnBrk="1" latinLnBrk="0" hangingPunct="1"/>
                      <a:r>
                        <a:rPr lang="en-US" sz="1800" b="1" kern="1200" dirty="0">
                          <a:solidFill>
                            <a:schemeClr val="lt1"/>
                          </a:solidFill>
                          <a:latin typeface="+mn-lt"/>
                          <a:ea typeface="+mn-ea"/>
                          <a:cs typeface="+mn-cs"/>
                        </a:rPr>
                        <a:t>Letter</a:t>
                      </a:r>
                    </a:p>
                  </a:txBody>
                  <a:tcPr>
                    <a:solidFill>
                      <a:schemeClr val="bg1"/>
                    </a:solidFill>
                  </a:tcPr>
                </a:tc>
                <a:tc>
                  <a:txBody>
                    <a:bodyPr/>
                    <a:lstStyle/>
                    <a:p>
                      <a:pPr marL="0" algn="ctr" defTabSz="914400" rtl="0" eaLnBrk="1" latinLnBrk="0" hangingPunct="1"/>
                      <a:r>
                        <a:rPr lang="en-US" sz="1800" b="1" kern="1200" dirty="0">
                          <a:solidFill>
                            <a:schemeClr val="lt1"/>
                          </a:solidFill>
                          <a:latin typeface="+mn-lt"/>
                          <a:ea typeface="+mn-ea"/>
                          <a:cs typeface="+mn-cs"/>
                        </a:rPr>
                        <a:t>Word</a:t>
                      </a:r>
                    </a:p>
                  </a:txBody>
                  <a:tcPr>
                    <a:solidFill>
                      <a:schemeClr val="bg1"/>
                    </a:solidFill>
                  </a:tcPr>
                </a:tc>
                <a:tc>
                  <a:txBody>
                    <a:bodyPr/>
                    <a:lstStyle/>
                    <a:p>
                      <a:pPr marL="0" algn="ctr" defTabSz="914400" rtl="0" eaLnBrk="1" latinLnBrk="0" hangingPunct="1"/>
                      <a:r>
                        <a:rPr lang="en-US" sz="1800" b="1" kern="1200" dirty="0">
                          <a:solidFill>
                            <a:schemeClr val="lt1"/>
                          </a:solidFill>
                          <a:latin typeface="+mn-lt"/>
                          <a:ea typeface="+mn-ea"/>
                          <a:cs typeface="+mn-cs"/>
                        </a:rPr>
                        <a:t>Meaning</a:t>
                      </a:r>
                    </a:p>
                  </a:txBody>
                  <a:tcPr>
                    <a:solidFill>
                      <a:schemeClr val="bg1"/>
                    </a:solidFill>
                  </a:tcPr>
                </a:tc>
                <a:extLst>
                  <a:ext uri="{0D108BD9-81ED-4DB2-BD59-A6C34878D82A}">
                    <a16:rowId xmlns:a16="http://schemas.microsoft.com/office/drawing/2014/main" val="3633062481"/>
                  </a:ext>
                </a:extLst>
              </a:tr>
              <a:tr h="370840">
                <a:tc>
                  <a:txBody>
                    <a:bodyPr/>
                    <a:lstStyle/>
                    <a:p>
                      <a:pPr marL="0" algn="ctr" defTabSz="914400" rtl="0" eaLnBrk="1" latinLnBrk="0" hangingPunct="1"/>
                      <a:r>
                        <a:rPr lang="en-US" sz="1800" b="0" kern="1200" dirty="0">
                          <a:solidFill>
                            <a:schemeClr val="bg1"/>
                          </a:solidFill>
                          <a:latin typeface="+mn-lt"/>
                          <a:ea typeface="+mn-ea"/>
                          <a:cs typeface="+mn-cs"/>
                        </a:rPr>
                        <a:t>A</a:t>
                      </a:r>
                    </a:p>
                  </a:txBody>
                  <a:tcPr>
                    <a:solidFill>
                      <a:schemeClr val="bg2">
                        <a:lumMod val="20000"/>
                        <a:lumOff val="80000"/>
                      </a:schemeClr>
                    </a:solidFill>
                  </a:tcPr>
                </a:tc>
                <a:tc>
                  <a:txBody>
                    <a:bodyPr/>
                    <a:lstStyle/>
                    <a:p>
                      <a:pPr marL="0" algn="ctr" defTabSz="914400" rtl="0" eaLnBrk="1" latinLnBrk="0" hangingPunct="1"/>
                      <a:r>
                        <a:rPr lang="en-US" sz="1800" b="0" kern="1200" dirty="0">
                          <a:solidFill>
                            <a:schemeClr val="bg1"/>
                          </a:solidFill>
                          <a:latin typeface="+mn-lt"/>
                          <a:ea typeface="+mn-ea"/>
                          <a:cs typeface="+mn-cs"/>
                        </a:rPr>
                        <a:t>Application</a:t>
                      </a:r>
                    </a:p>
                  </a:txBody>
                  <a:tcPr>
                    <a:solidFill>
                      <a:schemeClr val="bg2">
                        <a:lumMod val="20000"/>
                        <a:lumOff val="80000"/>
                      </a:schemeClr>
                    </a:solidFill>
                  </a:tcPr>
                </a:tc>
                <a:tc>
                  <a:txBody>
                    <a:bodyPr/>
                    <a:lstStyle/>
                    <a:p>
                      <a:pPr marL="0" algn="l" defTabSz="914400" rtl="0" eaLnBrk="1" latinLnBrk="0" hangingPunct="1"/>
                      <a:r>
                        <a:rPr lang="en-US" sz="1800" b="0" kern="1200" dirty="0">
                          <a:solidFill>
                            <a:schemeClr val="bg1"/>
                          </a:solidFill>
                          <a:latin typeface="+mn-lt"/>
                          <a:ea typeface="+mn-ea"/>
                          <a:cs typeface="+mn-cs"/>
                        </a:rPr>
                        <a:t>Software that performs a task</a:t>
                      </a:r>
                    </a:p>
                  </a:txBody>
                  <a:tcPr>
                    <a:solidFill>
                      <a:schemeClr val="bg2">
                        <a:lumMod val="20000"/>
                        <a:lumOff val="80000"/>
                      </a:schemeClr>
                    </a:solidFill>
                  </a:tcPr>
                </a:tc>
                <a:extLst>
                  <a:ext uri="{0D108BD9-81ED-4DB2-BD59-A6C34878D82A}">
                    <a16:rowId xmlns:a16="http://schemas.microsoft.com/office/drawing/2014/main" val="4025461853"/>
                  </a:ext>
                </a:extLst>
              </a:tr>
              <a:tr h="370840">
                <a:tc>
                  <a:txBody>
                    <a:bodyPr/>
                    <a:lstStyle/>
                    <a:p>
                      <a:pPr marL="0" algn="ctr" defTabSz="914400" rtl="0" eaLnBrk="1" latinLnBrk="0" hangingPunct="1"/>
                      <a:r>
                        <a:rPr lang="en-US" sz="1800" b="0" kern="1200" dirty="0">
                          <a:solidFill>
                            <a:schemeClr val="bg1"/>
                          </a:solidFill>
                          <a:latin typeface="+mn-lt"/>
                          <a:ea typeface="+mn-ea"/>
                          <a:cs typeface="+mn-cs"/>
                        </a:rPr>
                        <a:t>P</a:t>
                      </a:r>
                    </a:p>
                  </a:txBody>
                  <a:tcPr>
                    <a:solidFill>
                      <a:schemeClr val="tx1">
                        <a:lumMod val="95000"/>
                      </a:schemeClr>
                    </a:solidFill>
                  </a:tcPr>
                </a:tc>
                <a:tc>
                  <a:txBody>
                    <a:bodyPr/>
                    <a:lstStyle/>
                    <a:p>
                      <a:pPr marL="0" algn="ctr" defTabSz="914400" rtl="0" eaLnBrk="1" latinLnBrk="0" hangingPunct="1"/>
                      <a:r>
                        <a:rPr lang="en-US" sz="1800" b="0" kern="1200" dirty="0">
                          <a:solidFill>
                            <a:schemeClr val="bg1"/>
                          </a:solidFill>
                          <a:latin typeface="+mn-lt"/>
                          <a:ea typeface="+mn-ea"/>
                          <a:cs typeface="+mn-cs"/>
                        </a:rPr>
                        <a:t>Programming</a:t>
                      </a:r>
                    </a:p>
                  </a:txBody>
                  <a:tcPr>
                    <a:solidFill>
                      <a:schemeClr val="tx1">
                        <a:lumMod val="95000"/>
                      </a:schemeClr>
                    </a:solidFill>
                  </a:tcPr>
                </a:tc>
                <a:tc>
                  <a:txBody>
                    <a:bodyPr/>
                    <a:lstStyle/>
                    <a:p>
                      <a:pPr marL="0" algn="l" defTabSz="914400" rtl="0" eaLnBrk="1" latinLnBrk="0" hangingPunct="1"/>
                      <a:r>
                        <a:rPr lang="en-US" sz="1800" b="0" kern="1200" dirty="0">
                          <a:solidFill>
                            <a:schemeClr val="bg1"/>
                          </a:solidFill>
                          <a:latin typeface="+mn-lt"/>
                          <a:ea typeface="+mn-ea"/>
                          <a:cs typeface="+mn-cs"/>
                        </a:rPr>
                        <a:t>Program (P) that performs a task in the Application (A)</a:t>
                      </a:r>
                    </a:p>
                  </a:txBody>
                  <a:tcPr>
                    <a:solidFill>
                      <a:schemeClr val="tx1">
                        <a:lumMod val="95000"/>
                      </a:schemeClr>
                    </a:solidFill>
                  </a:tcPr>
                </a:tc>
                <a:extLst>
                  <a:ext uri="{0D108BD9-81ED-4DB2-BD59-A6C34878D82A}">
                    <a16:rowId xmlns:a16="http://schemas.microsoft.com/office/drawing/2014/main" val="975345032"/>
                  </a:ext>
                </a:extLst>
              </a:tr>
              <a:tr h="370840">
                <a:tc>
                  <a:txBody>
                    <a:bodyPr/>
                    <a:lstStyle/>
                    <a:p>
                      <a:pPr marL="0" algn="ctr" defTabSz="914400" rtl="0" eaLnBrk="1" latinLnBrk="0" hangingPunct="1"/>
                      <a:r>
                        <a:rPr lang="en-US" sz="1800" b="0" kern="1200" dirty="0">
                          <a:solidFill>
                            <a:schemeClr val="bg1"/>
                          </a:solidFill>
                          <a:latin typeface="+mn-lt"/>
                          <a:ea typeface="+mn-ea"/>
                          <a:cs typeface="+mn-cs"/>
                        </a:rPr>
                        <a:t>I</a:t>
                      </a:r>
                    </a:p>
                  </a:txBody>
                  <a:tcPr>
                    <a:solidFill>
                      <a:schemeClr val="bg2">
                        <a:lumMod val="20000"/>
                        <a:lumOff val="80000"/>
                      </a:schemeClr>
                    </a:solidFill>
                  </a:tcPr>
                </a:tc>
                <a:tc>
                  <a:txBody>
                    <a:bodyPr/>
                    <a:lstStyle/>
                    <a:p>
                      <a:pPr marL="0" algn="ctr" defTabSz="914400" rtl="0" eaLnBrk="1" latinLnBrk="0" hangingPunct="1"/>
                      <a:r>
                        <a:rPr lang="en-US" sz="1800" b="0" kern="1200" dirty="0">
                          <a:solidFill>
                            <a:schemeClr val="bg1"/>
                          </a:solidFill>
                          <a:latin typeface="+mn-lt"/>
                          <a:ea typeface="+mn-ea"/>
                          <a:cs typeface="+mn-cs"/>
                        </a:rPr>
                        <a:t>Interface</a:t>
                      </a:r>
                    </a:p>
                  </a:txBody>
                  <a:tcPr>
                    <a:solidFill>
                      <a:schemeClr val="bg2">
                        <a:lumMod val="20000"/>
                        <a:lumOff val="80000"/>
                      </a:schemeClr>
                    </a:solidFill>
                  </a:tcPr>
                </a:tc>
                <a:tc>
                  <a:txBody>
                    <a:bodyPr/>
                    <a:lstStyle/>
                    <a:p>
                      <a:pPr marL="0" algn="l" defTabSz="914400" rtl="0" eaLnBrk="1" latinLnBrk="0" hangingPunct="1"/>
                      <a:r>
                        <a:rPr lang="en-US" sz="1800" b="0" kern="1200" dirty="0">
                          <a:solidFill>
                            <a:schemeClr val="bg1"/>
                          </a:solidFill>
                          <a:latin typeface="+mn-lt"/>
                          <a:ea typeface="+mn-ea"/>
                          <a:cs typeface="+mn-cs"/>
                        </a:rPr>
                        <a:t>Place (I) to tell the program (P) to run</a:t>
                      </a:r>
                    </a:p>
                  </a:txBody>
                  <a:tcPr>
                    <a:solidFill>
                      <a:schemeClr val="bg2">
                        <a:lumMod val="20000"/>
                        <a:lumOff val="80000"/>
                      </a:schemeClr>
                    </a:solidFill>
                  </a:tcPr>
                </a:tc>
                <a:extLst>
                  <a:ext uri="{0D108BD9-81ED-4DB2-BD59-A6C34878D82A}">
                    <a16:rowId xmlns:a16="http://schemas.microsoft.com/office/drawing/2014/main" val="292151168"/>
                  </a:ext>
                </a:extLst>
              </a:tr>
            </a:tbl>
          </a:graphicData>
        </a:graphic>
      </p:graphicFrame>
    </p:spTree>
    <p:extLst>
      <p:ext uri="{BB962C8B-B14F-4D97-AF65-F5344CB8AC3E}">
        <p14:creationId xmlns:p14="http://schemas.microsoft.com/office/powerpoint/2010/main" val="3042826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clipart&#10;&#10;Description automatically generated">
            <a:extLst>
              <a:ext uri="{FF2B5EF4-FFF2-40B4-BE49-F238E27FC236}">
                <a16:creationId xmlns:a16="http://schemas.microsoft.com/office/drawing/2014/main" id="{C0486B60-686C-645C-E366-976833319C62}"/>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6587044" y="1476516"/>
            <a:ext cx="4411084" cy="1952484"/>
          </a:xfrm>
        </p:spPr>
      </p:pic>
      <p:pic>
        <p:nvPicPr>
          <p:cNvPr id="7" name="Picture 6" descr="A group of people in a kitchen&#10;&#10;Description automatically generated with medium confidence">
            <a:extLst>
              <a:ext uri="{FF2B5EF4-FFF2-40B4-BE49-F238E27FC236}">
                <a16:creationId xmlns:a16="http://schemas.microsoft.com/office/drawing/2014/main" id="{80AEBA77-C6A8-7830-256C-91DA382CED9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93874" y="3579621"/>
            <a:ext cx="4411084" cy="1984758"/>
          </a:xfrm>
          <a:prstGeom prst="rect">
            <a:avLst/>
          </a:prstGeom>
        </p:spPr>
      </p:pic>
      <p:pic>
        <p:nvPicPr>
          <p:cNvPr id="14" name="Picture 13" descr="A picture containing person, person&#10;&#10;Description automatically generated">
            <a:extLst>
              <a:ext uri="{FF2B5EF4-FFF2-40B4-BE49-F238E27FC236}">
                <a16:creationId xmlns:a16="http://schemas.microsoft.com/office/drawing/2014/main" id="{7ADBA1C5-60D5-40E4-CC5A-66B3A8164E6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87044" y="4546600"/>
            <a:ext cx="3428999" cy="2286000"/>
          </a:xfrm>
          <a:prstGeom prst="rect">
            <a:avLst/>
          </a:prstGeom>
        </p:spPr>
      </p:pic>
      <p:pic>
        <p:nvPicPr>
          <p:cNvPr id="16" name="Picture 15" descr="A person reading a newspaper&#10;&#10;Description automatically generated with medium confidence">
            <a:extLst>
              <a:ext uri="{FF2B5EF4-FFF2-40B4-BE49-F238E27FC236}">
                <a16:creationId xmlns:a16="http://schemas.microsoft.com/office/drawing/2014/main" id="{52A19274-19B9-6222-3217-FE269CC7333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55275" y="168416"/>
            <a:ext cx="3428998" cy="2285999"/>
          </a:xfrm>
          <a:prstGeom prst="rect">
            <a:avLst/>
          </a:prstGeom>
        </p:spPr>
      </p:pic>
      <p:cxnSp>
        <p:nvCxnSpPr>
          <p:cNvPr id="18" name="Straight Arrow Connector 17">
            <a:extLst>
              <a:ext uri="{FF2B5EF4-FFF2-40B4-BE49-F238E27FC236}">
                <a16:creationId xmlns:a16="http://schemas.microsoft.com/office/drawing/2014/main" id="{5A6CFB21-BB65-F628-5D74-4C1040FDB5B2}"/>
              </a:ext>
            </a:extLst>
          </p:cNvPr>
          <p:cNvCxnSpPr>
            <a:cxnSpLocks/>
            <a:endCxn id="5" idx="0"/>
          </p:cNvCxnSpPr>
          <p:nvPr/>
        </p:nvCxnSpPr>
        <p:spPr>
          <a:xfrm>
            <a:off x="5484273" y="304800"/>
            <a:ext cx="3308313" cy="1171716"/>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630CDCC2-80FC-B11D-4E0D-297E115851DC}"/>
              </a:ext>
            </a:extLst>
          </p:cNvPr>
          <p:cNvCxnSpPr>
            <a:cxnSpLocks/>
            <a:stCxn id="7" idx="0"/>
            <a:endCxn id="5" idx="1"/>
          </p:cNvCxnSpPr>
          <p:nvPr/>
        </p:nvCxnSpPr>
        <p:spPr>
          <a:xfrm flipV="1">
            <a:off x="3399416" y="2452758"/>
            <a:ext cx="3187628" cy="1126863"/>
          </a:xfrm>
          <a:prstGeom prst="straightConnector1">
            <a:avLst/>
          </a:prstGeom>
          <a:ln w="57150">
            <a:solidFill>
              <a:schemeClr val="accent5">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98B8C59-E22A-C974-1413-F8445812DA88}"/>
              </a:ext>
            </a:extLst>
          </p:cNvPr>
          <p:cNvCxnSpPr>
            <a:cxnSpLocks/>
            <a:stCxn id="5" idx="2"/>
            <a:endCxn id="14" idx="0"/>
          </p:cNvCxnSpPr>
          <p:nvPr/>
        </p:nvCxnSpPr>
        <p:spPr>
          <a:xfrm flipH="1">
            <a:off x="8301544" y="3429000"/>
            <a:ext cx="491042" cy="111760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6569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par>
                                <p:cTn id="21" presetID="10"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par>
                                <p:cTn id="29" presetID="10"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4FF70-B098-95C4-6793-470B96D5D570}"/>
              </a:ext>
            </a:extLst>
          </p:cNvPr>
          <p:cNvSpPr>
            <a:spLocks noGrp="1"/>
          </p:cNvSpPr>
          <p:nvPr>
            <p:ph type="title"/>
          </p:nvPr>
        </p:nvSpPr>
        <p:spPr/>
        <p:txBody>
          <a:bodyPr/>
          <a:lstStyle/>
          <a:p>
            <a:r>
              <a:rPr lang="en-US" dirty="0"/>
              <a:t>What makes APIs so great?</a:t>
            </a:r>
          </a:p>
        </p:txBody>
      </p:sp>
      <p:sp>
        <p:nvSpPr>
          <p:cNvPr id="3" name="Content Placeholder 2">
            <a:extLst>
              <a:ext uri="{FF2B5EF4-FFF2-40B4-BE49-F238E27FC236}">
                <a16:creationId xmlns:a16="http://schemas.microsoft.com/office/drawing/2014/main" id="{894103ED-D597-5EF5-4DC1-3402FC73B460}"/>
              </a:ext>
            </a:extLst>
          </p:cNvPr>
          <p:cNvSpPr>
            <a:spLocks noGrp="1"/>
          </p:cNvSpPr>
          <p:nvPr>
            <p:ph idx="1"/>
          </p:nvPr>
        </p:nvSpPr>
        <p:spPr/>
        <p:txBody>
          <a:bodyPr/>
          <a:lstStyle/>
          <a:p>
            <a:r>
              <a:rPr lang="en-US" dirty="0"/>
              <a:t>Easy to read and work with</a:t>
            </a:r>
          </a:p>
          <a:p>
            <a:r>
              <a:rPr lang="en-US" dirty="0"/>
              <a:t>Useful</a:t>
            </a:r>
          </a:p>
          <a:p>
            <a:r>
              <a:rPr lang="en-US" dirty="0"/>
              <a:t>Platform independent</a:t>
            </a:r>
          </a:p>
          <a:p>
            <a:r>
              <a:rPr lang="en-US" dirty="0"/>
              <a:t>Upgrade safe</a:t>
            </a:r>
          </a:p>
          <a:p>
            <a:r>
              <a:rPr lang="en-US" dirty="0"/>
              <a:t>Simple to handle CRUD operations</a:t>
            </a:r>
          </a:p>
          <a:p>
            <a:r>
              <a:rPr lang="en-US" dirty="0"/>
              <a:t>Developers don’t need to write the program, just use the API</a:t>
            </a:r>
          </a:p>
          <a:p>
            <a:r>
              <a:rPr lang="en-US" dirty="0"/>
              <a:t>Now ops folks can do the same thing!</a:t>
            </a:r>
          </a:p>
        </p:txBody>
      </p:sp>
    </p:spTree>
    <p:extLst>
      <p:ext uri="{BB962C8B-B14F-4D97-AF65-F5344CB8AC3E}">
        <p14:creationId xmlns:p14="http://schemas.microsoft.com/office/powerpoint/2010/main" val="38496830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45ED0-3155-622C-5CFE-A21817B3FE8B}"/>
              </a:ext>
            </a:extLst>
          </p:cNvPr>
          <p:cNvSpPr>
            <a:spLocks noGrp="1"/>
          </p:cNvSpPr>
          <p:nvPr>
            <p:ph type="title"/>
          </p:nvPr>
        </p:nvSpPr>
        <p:spPr>
          <a:xfrm>
            <a:off x="635000" y="371495"/>
            <a:ext cx="9144000" cy="1143000"/>
          </a:xfrm>
        </p:spPr>
        <p:txBody>
          <a:bodyPr/>
          <a:lstStyle/>
          <a:p>
            <a:r>
              <a:rPr lang="en-US" dirty="0"/>
              <a:t>Test your knowledge</a:t>
            </a:r>
          </a:p>
        </p:txBody>
      </p:sp>
      <p:graphicFrame>
        <p:nvGraphicFramePr>
          <p:cNvPr id="4" name="Table 4">
            <a:extLst>
              <a:ext uri="{FF2B5EF4-FFF2-40B4-BE49-F238E27FC236}">
                <a16:creationId xmlns:a16="http://schemas.microsoft.com/office/drawing/2014/main" id="{1FDE69FE-68C0-94BC-D720-AC42693F6813}"/>
              </a:ext>
            </a:extLst>
          </p:cNvPr>
          <p:cNvGraphicFramePr>
            <a:graphicFrameLocks noGrp="1"/>
          </p:cNvGraphicFramePr>
          <p:nvPr>
            <p:ph idx="1"/>
            <p:extLst>
              <p:ext uri="{D42A27DB-BD31-4B8C-83A1-F6EECF244321}">
                <p14:modId xmlns:p14="http://schemas.microsoft.com/office/powerpoint/2010/main" val="2086593185"/>
              </p:ext>
            </p:extLst>
          </p:nvPr>
        </p:nvGraphicFramePr>
        <p:xfrm>
          <a:off x="635000" y="1646247"/>
          <a:ext cx="10718799" cy="3479800"/>
        </p:xfrm>
        <a:graphic>
          <a:graphicData uri="http://schemas.openxmlformats.org/drawingml/2006/table">
            <a:tbl>
              <a:tblPr firstRow="1" bandRow="1">
                <a:tableStyleId>{073A0DAA-6AF3-43AB-8588-CEC1D06C72B9}</a:tableStyleId>
              </a:tblPr>
              <a:tblGrid>
                <a:gridCol w="2108200">
                  <a:extLst>
                    <a:ext uri="{9D8B030D-6E8A-4147-A177-3AD203B41FA5}">
                      <a16:colId xmlns:a16="http://schemas.microsoft.com/office/drawing/2014/main" val="512026950"/>
                    </a:ext>
                  </a:extLst>
                </a:gridCol>
                <a:gridCol w="2417515">
                  <a:extLst>
                    <a:ext uri="{9D8B030D-6E8A-4147-A177-3AD203B41FA5}">
                      <a16:colId xmlns:a16="http://schemas.microsoft.com/office/drawing/2014/main" val="3584275899"/>
                    </a:ext>
                  </a:extLst>
                </a:gridCol>
                <a:gridCol w="1905564">
                  <a:extLst>
                    <a:ext uri="{9D8B030D-6E8A-4147-A177-3AD203B41FA5}">
                      <a16:colId xmlns:a16="http://schemas.microsoft.com/office/drawing/2014/main" val="1235358658"/>
                    </a:ext>
                  </a:extLst>
                </a:gridCol>
                <a:gridCol w="2143760">
                  <a:extLst>
                    <a:ext uri="{9D8B030D-6E8A-4147-A177-3AD203B41FA5}">
                      <a16:colId xmlns:a16="http://schemas.microsoft.com/office/drawing/2014/main" val="1569857277"/>
                    </a:ext>
                  </a:extLst>
                </a:gridCol>
                <a:gridCol w="2143760">
                  <a:extLst>
                    <a:ext uri="{9D8B030D-6E8A-4147-A177-3AD203B41FA5}">
                      <a16:colId xmlns:a16="http://schemas.microsoft.com/office/drawing/2014/main" val="1179364907"/>
                    </a:ext>
                  </a:extLst>
                </a:gridCol>
              </a:tblGrid>
              <a:tr h="370840">
                <a:tc>
                  <a:txBody>
                    <a:bodyPr/>
                    <a:lstStyle/>
                    <a:p>
                      <a:r>
                        <a:rPr lang="en-US" dirty="0"/>
                        <a:t>Level of Difficulty</a:t>
                      </a:r>
                    </a:p>
                  </a:txBody>
                  <a:tcPr/>
                </a:tc>
                <a:tc>
                  <a:txBody>
                    <a:bodyPr/>
                    <a:lstStyle/>
                    <a:p>
                      <a:r>
                        <a:rPr lang="en-US" dirty="0"/>
                        <a:t>Example</a:t>
                      </a:r>
                    </a:p>
                  </a:txBody>
                  <a:tcPr/>
                </a:tc>
                <a:tc>
                  <a:txBody>
                    <a:bodyPr/>
                    <a:lstStyle/>
                    <a:p>
                      <a:r>
                        <a:rPr lang="en-US" dirty="0"/>
                        <a:t>I (Interface)</a:t>
                      </a:r>
                    </a:p>
                  </a:txBody>
                  <a:tcPr/>
                </a:tc>
                <a:tc>
                  <a:txBody>
                    <a:bodyPr/>
                    <a:lstStyle/>
                    <a:p>
                      <a:r>
                        <a:rPr lang="en-US" dirty="0"/>
                        <a:t>P (Programming)</a:t>
                      </a:r>
                    </a:p>
                  </a:txBody>
                  <a:tcPr/>
                </a:tc>
                <a:tc>
                  <a:txBody>
                    <a:bodyPr/>
                    <a:lstStyle/>
                    <a:p>
                      <a:r>
                        <a:rPr lang="en-US" dirty="0"/>
                        <a:t>A (Application)</a:t>
                      </a:r>
                    </a:p>
                  </a:txBody>
                  <a:tcPr/>
                </a:tc>
                <a:extLst>
                  <a:ext uri="{0D108BD9-81ED-4DB2-BD59-A6C34878D82A}">
                    <a16:rowId xmlns:a16="http://schemas.microsoft.com/office/drawing/2014/main" val="803411922"/>
                  </a:ext>
                </a:extLst>
              </a:tr>
              <a:tr h="0">
                <a:tc>
                  <a:txBody>
                    <a:bodyPr/>
                    <a:lstStyle/>
                    <a:p>
                      <a:r>
                        <a:rPr lang="en-US" dirty="0"/>
                        <a:t>Simple</a:t>
                      </a:r>
                    </a:p>
                  </a:txBody>
                  <a:tcPr/>
                </a:tc>
                <a:tc>
                  <a:txBody>
                    <a:bodyPr/>
                    <a:lstStyle/>
                    <a:p>
                      <a:r>
                        <a:rPr lang="en-US" dirty="0"/>
                        <a:t>Signal text message using cell phone</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894567600"/>
                  </a:ext>
                </a:extLst>
              </a:tr>
              <a:tr h="370840">
                <a:tc>
                  <a:txBody>
                    <a:bodyPr/>
                    <a:lstStyle/>
                    <a:p>
                      <a:r>
                        <a:rPr lang="en-US" dirty="0"/>
                        <a:t>Simple</a:t>
                      </a:r>
                    </a:p>
                  </a:txBody>
                  <a:tcPr/>
                </a:tc>
                <a:tc>
                  <a:txBody>
                    <a:bodyPr/>
                    <a:lstStyle/>
                    <a:p>
                      <a:r>
                        <a:rPr lang="en-US" dirty="0"/>
                        <a:t>Google (or Bing) search using computer</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766321092"/>
                  </a:ext>
                </a:extLst>
              </a:tr>
              <a:tr h="370840">
                <a:tc>
                  <a:txBody>
                    <a:bodyPr/>
                    <a:lstStyle/>
                    <a:p>
                      <a:r>
                        <a:rPr lang="en-US" dirty="0"/>
                        <a:t>Moderate/Complex</a:t>
                      </a:r>
                    </a:p>
                  </a:txBody>
                  <a:tcPr/>
                </a:tc>
                <a:tc>
                  <a:txBody>
                    <a:bodyPr/>
                    <a:lstStyle/>
                    <a:p>
                      <a:r>
                        <a:rPr lang="en-US" dirty="0"/>
                        <a:t>Create orders in eBay when you get them (no browser)</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031942028"/>
                  </a:ext>
                </a:extLst>
              </a:tr>
              <a:tr h="370840">
                <a:tc>
                  <a:txBody>
                    <a:bodyPr/>
                    <a:lstStyle/>
                    <a:p>
                      <a:r>
                        <a:rPr lang="en-US" dirty="0"/>
                        <a:t>Moderate/Complex</a:t>
                      </a:r>
                    </a:p>
                  </a:txBody>
                  <a:tcPr/>
                </a:tc>
                <a:tc>
                  <a:txBody>
                    <a:bodyPr/>
                    <a:lstStyle/>
                    <a:p>
                      <a:r>
                        <a:rPr lang="en-US" dirty="0"/>
                        <a:t>Create orders in SAP when you get them (no browser)</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80359874"/>
                  </a:ext>
                </a:extLst>
              </a:tr>
            </a:tbl>
          </a:graphicData>
        </a:graphic>
      </p:graphicFrame>
    </p:spTree>
    <p:extLst>
      <p:ext uri="{BB962C8B-B14F-4D97-AF65-F5344CB8AC3E}">
        <p14:creationId xmlns:p14="http://schemas.microsoft.com/office/powerpoint/2010/main" val="3331426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Business technology circuit board design presentation (widescreen)</Template>
  <TotalTime>4920</TotalTime>
  <Words>1517</Words>
  <Application>Microsoft Office PowerPoint</Application>
  <PresentationFormat>Widescreen</PresentationFormat>
  <Paragraphs>339</Paragraphs>
  <Slides>35</Slides>
  <Notes>28</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35</vt:i4>
      </vt:variant>
    </vt:vector>
  </HeadingPairs>
  <TitlesOfParts>
    <vt:vector size="45" baseType="lpstr">
      <vt:lpstr>Arial</vt:lpstr>
      <vt:lpstr>Calibri</vt:lpstr>
      <vt:lpstr>Calibri Light</vt:lpstr>
      <vt:lpstr>Candara</vt:lpstr>
      <vt:lpstr>Consolas</vt:lpstr>
      <vt:lpstr>Roboto</vt:lpstr>
      <vt:lpstr>SFMono-Regular</vt:lpstr>
      <vt:lpstr>Wingdings</vt:lpstr>
      <vt:lpstr>Tech Computer 16x9</vt:lpstr>
      <vt:lpstr>Office Theme</vt:lpstr>
      <vt:lpstr>APIs</vt:lpstr>
      <vt:lpstr>About me</vt:lpstr>
      <vt:lpstr>PowerPoint Presentation</vt:lpstr>
      <vt:lpstr>Introduction</vt:lpstr>
      <vt:lpstr>Wikipedia Definition</vt:lpstr>
      <vt:lpstr>What is an API?</vt:lpstr>
      <vt:lpstr>PowerPoint Presentation</vt:lpstr>
      <vt:lpstr>What makes APIs so great?</vt:lpstr>
      <vt:lpstr>Test your knowledge</vt:lpstr>
      <vt:lpstr>Test your knowledge</vt:lpstr>
      <vt:lpstr>API Details</vt:lpstr>
      <vt:lpstr>3 things happen</vt:lpstr>
      <vt:lpstr>The anatomy of an API call</vt:lpstr>
      <vt:lpstr>Demo</vt:lpstr>
      <vt:lpstr>Understanding HTTP</vt:lpstr>
      <vt:lpstr>APIs are EVERYWHERE!</vt:lpstr>
      <vt:lpstr>PowerPoint Presentation</vt:lpstr>
      <vt:lpstr>Request HTTP</vt:lpstr>
      <vt:lpstr>Methods</vt:lpstr>
      <vt:lpstr>Response Codes</vt:lpstr>
      <vt:lpstr>Protocols &amp; Architectures</vt:lpstr>
      <vt:lpstr>SOAP</vt:lpstr>
      <vt:lpstr>XML</vt:lpstr>
      <vt:lpstr>XML Basic Example</vt:lpstr>
      <vt:lpstr>SOAP API example</vt:lpstr>
      <vt:lpstr>REST</vt:lpstr>
      <vt:lpstr>JSON</vt:lpstr>
      <vt:lpstr>JSON Basic Example</vt:lpstr>
      <vt:lpstr>REST API example</vt:lpstr>
      <vt:lpstr>REST and SOAP Similarities</vt:lpstr>
      <vt:lpstr>REST and SOAP Differences</vt:lpstr>
      <vt:lpstr>REST is most popular!</vt:lpstr>
      <vt:lpstr>HTTPS</vt:lpstr>
      <vt:lpstr>Authentication &amp; Authorization</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APIs</dc:title>
  <dc:creator>Shannon Kuehn</dc:creator>
  <cp:lastModifiedBy>Shannon Kuehn</cp:lastModifiedBy>
  <cp:revision>2</cp:revision>
  <dcterms:created xsi:type="dcterms:W3CDTF">2022-06-05T17:30:57Z</dcterms:created>
  <dcterms:modified xsi:type="dcterms:W3CDTF">2022-06-09T23:56:16Z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